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0" r:id="rId3"/>
    <p:sldId id="332" r:id="rId4"/>
    <p:sldId id="346" r:id="rId5"/>
    <p:sldId id="348" r:id="rId6"/>
    <p:sldId id="287" r:id="rId7"/>
    <p:sldId id="294" r:id="rId8"/>
    <p:sldId id="343" r:id="rId9"/>
    <p:sldId id="342" r:id="rId10"/>
    <p:sldId id="344" r:id="rId11"/>
    <p:sldId id="345" r:id="rId12"/>
    <p:sldId id="318" r:id="rId13"/>
    <p:sldId id="288" r:id="rId14"/>
    <p:sldId id="322" r:id="rId15"/>
    <p:sldId id="338" r:id="rId16"/>
    <p:sldId id="339" r:id="rId17"/>
    <p:sldId id="308" r:id="rId18"/>
    <p:sldId id="302" r:id="rId19"/>
    <p:sldId id="334" r:id="rId20"/>
    <p:sldId id="341" r:id="rId21"/>
    <p:sldId id="336" r:id="rId22"/>
    <p:sldId id="347" r:id="rId23"/>
    <p:sldId id="330" r:id="rId2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ED46FC-3874-4D71-8C1C-4D76E84B82D9}">
          <p14:sldIdLst>
            <p14:sldId id="256"/>
            <p14:sldId id="340"/>
            <p14:sldId id="332"/>
            <p14:sldId id="346"/>
            <p14:sldId id="348"/>
            <p14:sldId id="287"/>
            <p14:sldId id="294"/>
            <p14:sldId id="343"/>
            <p14:sldId id="342"/>
            <p14:sldId id="344"/>
            <p14:sldId id="345"/>
            <p14:sldId id="318"/>
          </p14:sldIdLst>
        </p14:section>
        <p14:section name="Раздел без заголовка" id="{F2EE0B01-2192-4BB3-AFDF-62EE6BD1D117}">
          <p14:sldIdLst>
            <p14:sldId id="288"/>
            <p14:sldId id="322"/>
            <p14:sldId id="338"/>
            <p14:sldId id="339"/>
            <p14:sldId id="308"/>
            <p14:sldId id="302"/>
            <p14:sldId id="334"/>
            <p14:sldId id="341"/>
            <p14:sldId id="336"/>
            <p14:sldId id="347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1F4E79"/>
    <a:srgbClr val="0098AF"/>
    <a:srgbClr val="41719C"/>
    <a:srgbClr val="E77421"/>
    <a:srgbClr val="AE0E02"/>
    <a:srgbClr val="FFFF99"/>
    <a:srgbClr val="009999"/>
    <a:srgbClr val="000000"/>
    <a:srgbClr val="89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76064" autoAdjust="0"/>
  </p:normalViewPr>
  <p:slideViewPr>
    <p:cSldViewPr>
      <p:cViewPr varScale="1">
        <p:scale>
          <a:sx n="85" d="100"/>
          <a:sy n="85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A5366-E681-4558-A1BA-CCC76C34EBAC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7646EE-6B02-4BD4-A236-C40B9B95D487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chemeClr val="tx1"/>
              </a:solidFill>
            </a:rPr>
            <a:t>Техникумы</a:t>
          </a:r>
          <a:endParaRPr lang="ru-RU" sz="1400" b="1" u="sng" dirty="0">
            <a:solidFill>
              <a:schemeClr val="tx1"/>
            </a:solidFill>
          </a:endParaRPr>
        </a:p>
      </dgm:t>
    </dgm:pt>
    <dgm:pt modelId="{3B2E1B9A-4B92-4DB0-9BCF-27136C21F313}" type="parTrans" cxnId="{499B96AC-2D38-4331-B41E-F9BFE48A82CF}">
      <dgm:prSet/>
      <dgm:spPr/>
      <dgm:t>
        <a:bodyPr/>
        <a:lstStyle/>
        <a:p>
          <a:endParaRPr lang="ru-RU"/>
        </a:p>
      </dgm:t>
    </dgm:pt>
    <dgm:pt modelId="{8EDE0A26-4443-42D8-BD1A-94CB7357FD16}" type="sibTrans" cxnId="{499B96AC-2D38-4331-B41E-F9BFE48A82CF}">
      <dgm:prSet/>
      <dgm:spPr/>
      <dgm:t>
        <a:bodyPr/>
        <a:lstStyle/>
        <a:p>
          <a:endParaRPr lang="ru-RU"/>
        </a:p>
      </dgm:t>
    </dgm:pt>
    <dgm:pt modelId="{989C0C80-B5C2-4697-9339-104BD94C6C7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u="sng" dirty="0" smtClean="0"/>
            <a:t>Филиал в г.Ижевске</a:t>
          </a:r>
        </a:p>
        <a:p>
          <a:r>
            <a:rPr lang="ru-RU" sz="800" b="1" dirty="0" smtClean="0"/>
            <a:t>Адрес: 426049, Республика Удмуртия, г. Ижевск, ул. Локомотивная, д. 29</a:t>
          </a:r>
        </a:p>
        <a:p>
          <a:r>
            <a:rPr lang="ru-RU" sz="800" b="1" dirty="0" smtClean="0"/>
            <a:t>Контактный телефон: (3412) 904-322</a:t>
          </a:r>
        </a:p>
        <a:p>
          <a:r>
            <a:rPr lang="ru-RU" sz="800" b="1" dirty="0" smtClean="0"/>
            <a:t>Сайт:  </a:t>
          </a:r>
          <a:r>
            <a:rPr lang="en-US" sz="800" b="1" dirty="0" smtClean="0"/>
            <a:t>http://izhtgt.ru/</a:t>
          </a:r>
          <a:endParaRPr lang="ru-RU" sz="800" b="1" dirty="0" smtClean="0"/>
        </a:p>
        <a:p>
          <a:r>
            <a:rPr lang="en-US" sz="800" b="1" dirty="0" smtClean="0"/>
            <a:t>E-mail: </a:t>
          </a:r>
          <a:r>
            <a:rPr lang="en-US" sz="800" b="1" dirty="0" smtClean="0">
              <a:solidFill>
                <a:schemeClr val="accent1">
                  <a:lumMod val="75000"/>
                </a:schemeClr>
              </a:solidFill>
            </a:rPr>
            <a:t>izhtgt@mail.ru</a:t>
          </a:r>
          <a:r>
            <a:rPr lang="ru-RU" sz="8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ru-RU" sz="800" b="1" dirty="0">
            <a:solidFill>
              <a:schemeClr val="accent1">
                <a:lumMod val="75000"/>
              </a:schemeClr>
            </a:solidFill>
          </a:endParaRPr>
        </a:p>
      </dgm:t>
    </dgm:pt>
    <dgm:pt modelId="{CE0ADA80-1FA2-4C79-A122-95492EF05304}" type="parTrans" cxnId="{1C5941EE-1DAA-47A2-8F96-E6EA2B207E7D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4A689B0-0FB1-49BC-B1F9-505E4B69C8D2}" type="sibTrans" cxnId="{1C5941EE-1DAA-47A2-8F96-E6EA2B207E7D}">
      <dgm:prSet/>
      <dgm:spPr/>
      <dgm:t>
        <a:bodyPr/>
        <a:lstStyle/>
        <a:p>
          <a:endParaRPr lang="ru-RU"/>
        </a:p>
      </dgm:t>
    </dgm:pt>
    <dgm:pt modelId="{30B2C130-DD69-460A-BEFD-F3E7CC832AB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u="sng" dirty="0" smtClean="0"/>
            <a:t>Филиал в г.Пензе</a:t>
          </a:r>
        </a:p>
        <a:p>
          <a:r>
            <a:rPr lang="ru-RU" sz="800" b="1" dirty="0" smtClean="0"/>
            <a:t>Адрес: 440604, </a:t>
          </a:r>
          <a:r>
            <a:rPr lang="ru-RU" sz="800" b="1" dirty="0" err="1" smtClean="0"/>
            <a:t>г.Пенза</a:t>
          </a:r>
          <a:r>
            <a:rPr lang="ru-RU" sz="800" b="1" dirty="0" smtClean="0"/>
            <a:t>, ул. Володарского/ул. Октябрьская, д. 98/5</a:t>
          </a:r>
        </a:p>
        <a:p>
          <a:r>
            <a:rPr lang="ru-RU" sz="800" b="1" dirty="0" smtClean="0"/>
            <a:t>Контактный телефон: (8412) 68-26-82</a:t>
          </a:r>
        </a:p>
        <a:p>
          <a:r>
            <a:rPr lang="en-US" sz="800" b="1" dirty="0" smtClean="0"/>
            <a:t>E-mail: </a:t>
          </a:r>
          <a:r>
            <a:rPr lang="en-US" sz="800" b="1" dirty="0" smtClean="0">
              <a:solidFill>
                <a:schemeClr val="accent1">
                  <a:lumMod val="75000"/>
                </a:schemeClr>
              </a:solidFill>
            </a:rPr>
            <a:t>pnztgt@samgups.ru</a:t>
          </a:r>
          <a:endParaRPr lang="ru-RU" sz="800" b="1" dirty="0">
            <a:solidFill>
              <a:schemeClr val="accent1">
                <a:lumMod val="75000"/>
              </a:schemeClr>
            </a:solidFill>
          </a:endParaRPr>
        </a:p>
      </dgm:t>
    </dgm:pt>
    <dgm:pt modelId="{869FA5C8-E75A-4273-8369-321C33C3BCC7}" type="parTrans" cxnId="{E9105812-C2AB-49C9-919D-10B4AC4D6418}">
      <dgm:prSet/>
      <dgm:spPr/>
      <dgm:t>
        <a:bodyPr/>
        <a:lstStyle/>
        <a:p>
          <a:endParaRPr lang="ru-RU"/>
        </a:p>
      </dgm:t>
    </dgm:pt>
    <dgm:pt modelId="{0E99E4B2-E18A-4F43-8720-44B1118E7A85}" type="sibTrans" cxnId="{E9105812-C2AB-49C9-919D-10B4AC4D6418}">
      <dgm:prSet/>
      <dgm:spPr/>
      <dgm:t>
        <a:bodyPr/>
        <a:lstStyle/>
        <a:p>
          <a:endParaRPr lang="ru-RU"/>
        </a:p>
      </dgm:t>
    </dgm:pt>
    <dgm:pt modelId="{53DB3E58-6F4B-4622-97BC-F22E9346AC3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u="sng" dirty="0" smtClean="0"/>
            <a:t>Филиал в г.Казани</a:t>
          </a:r>
        </a:p>
        <a:p>
          <a:r>
            <a:rPr lang="ru-RU" sz="800" dirty="0" smtClean="0"/>
            <a:t> </a:t>
          </a:r>
          <a:r>
            <a:rPr lang="ru-RU" sz="800" b="1" dirty="0" smtClean="0"/>
            <a:t>Адрес: 420076, Республика Татарстан, г. Казань, ул. </a:t>
          </a:r>
          <a:r>
            <a:rPr lang="ru-RU" sz="800" b="1" dirty="0" err="1" smtClean="0"/>
            <a:t>Алтынова</a:t>
          </a:r>
          <a:r>
            <a:rPr lang="ru-RU" sz="800" b="1" dirty="0" smtClean="0"/>
            <a:t>, д.4</a:t>
          </a:r>
        </a:p>
        <a:p>
          <a:r>
            <a:rPr lang="ru-RU" sz="800" b="1" dirty="0" smtClean="0"/>
            <a:t>Контактный телефон: (843) 524-86-68</a:t>
          </a:r>
        </a:p>
        <a:p>
          <a:r>
            <a:rPr lang="ru-RU" sz="800" b="1" dirty="0" smtClean="0"/>
            <a:t>Сайт:  </a:t>
          </a:r>
          <a:r>
            <a:rPr lang="en-US" sz="800" b="1" dirty="0" smtClean="0"/>
            <a:t>http://</a:t>
          </a:r>
          <a:r>
            <a:rPr lang="ru-RU" sz="800" b="1" dirty="0" err="1" smtClean="0"/>
            <a:t>ктжт.рф</a:t>
          </a:r>
          <a:r>
            <a:rPr lang="ru-RU" sz="800" b="1" dirty="0" smtClean="0"/>
            <a:t>/</a:t>
          </a:r>
        </a:p>
        <a:p>
          <a:r>
            <a:rPr lang="en-US" sz="800" b="1" dirty="0" smtClean="0"/>
            <a:t>E-mail: </a:t>
          </a:r>
          <a:r>
            <a:rPr lang="en-US" sz="800" b="1" dirty="0" smtClean="0">
              <a:solidFill>
                <a:schemeClr val="accent1">
                  <a:lumMod val="75000"/>
                </a:schemeClr>
              </a:solidFill>
            </a:rPr>
            <a:t>kzntgt@samgups.ru</a:t>
          </a:r>
          <a:r>
            <a:rPr lang="ru-RU" sz="800" b="1" dirty="0" smtClean="0"/>
            <a:t> </a:t>
          </a:r>
          <a:endParaRPr lang="ru-RU" sz="800" b="1" dirty="0"/>
        </a:p>
      </dgm:t>
    </dgm:pt>
    <dgm:pt modelId="{90EC4BDC-DBD9-4545-99C4-4F1F78DDF4E7}" type="parTrans" cxnId="{E82DA44F-F0E7-42D8-9592-7E83272E7F0F}">
      <dgm:prSet/>
      <dgm:spPr/>
      <dgm:t>
        <a:bodyPr/>
        <a:lstStyle/>
        <a:p>
          <a:endParaRPr lang="ru-RU"/>
        </a:p>
      </dgm:t>
    </dgm:pt>
    <dgm:pt modelId="{14CB260A-3190-4FB5-81C7-BC49F3964CD3}" type="sibTrans" cxnId="{E82DA44F-F0E7-42D8-9592-7E83272E7F0F}">
      <dgm:prSet/>
      <dgm:spPr/>
      <dgm:t>
        <a:bodyPr/>
        <a:lstStyle/>
        <a:p>
          <a:endParaRPr lang="ru-RU"/>
        </a:p>
      </dgm:t>
    </dgm:pt>
    <dgm:pt modelId="{580B983D-D2C3-4395-B9CD-4FD4BC7F6A1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u="sng" dirty="0" smtClean="0"/>
            <a:t>Филиал в </a:t>
          </a:r>
          <a:r>
            <a:rPr lang="ru-RU" sz="1200" b="1" u="sng" dirty="0" err="1" smtClean="0"/>
            <a:t>г.Уфе</a:t>
          </a:r>
          <a:r>
            <a:rPr lang="ru-RU" sz="1200" b="1" u="sng" dirty="0" smtClean="0"/>
            <a:t> </a:t>
          </a:r>
        </a:p>
        <a:p>
          <a:r>
            <a:rPr lang="ru-RU" sz="900" b="1" dirty="0" smtClean="0"/>
            <a:t>Адрес: 450014, Башкортостан, </a:t>
          </a:r>
          <a:r>
            <a:rPr lang="ru-RU" sz="900" b="1" dirty="0" err="1" smtClean="0"/>
            <a:t>г.Уфа</a:t>
          </a:r>
          <a:r>
            <a:rPr lang="ru-RU" sz="900" b="1" dirty="0" smtClean="0"/>
            <a:t>, </a:t>
          </a:r>
          <a:r>
            <a:rPr lang="ru-RU" sz="900" b="1" dirty="0" err="1" smtClean="0"/>
            <a:t>ул.Ухтомского</a:t>
          </a:r>
          <a:r>
            <a:rPr lang="ru-RU" sz="900" b="1" dirty="0" smtClean="0"/>
            <a:t>, 33</a:t>
          </a:r>
        </a:p>
        <a:p>
          <a:r>
            <a:rPr lang="ru-RU" sz="900" b="1" dirty="0" smtClean="0"/>
            <a:t>Контактный телефон: (347)227-08-72</a:t>
          </a:r>
        </a:p>
        <a:p>
          <a:r>
            <a:rPr lang="ru-RU" sz="900" b="1" dirty="0" smtClean="0"/>
            <a:t> </a:t>
          </a:r>
          <a:r>
            <a:rPr lang="en-US" sz="900" b="1" dirty="0" smtClean="0"/>
            <a:t>E-mail: </a:t>
          </a:r>
          <a:r>
            <a:rPr lang="en-US" sz="900" b="1" dirty="0" smtClean="0">
              <a:solidFill>
                <a:schemeClr val="accent1">
                  <a:lumMod val="75000"/>
                </a:schemeClr>
              </a:solidFill>
            </a:rPr>
            <a:t>utgt@uftgt.ru, ufatgt@samgups.ru</a:t>
          </a:r>
          <a:endParaRPr lang="ru-RU" sz="900" b="1" dirty="0" smtClean="0">
            <a:solidFill>
              <a:schemeClr val="accent1">
                <a:lumMod val="75000"/>
              </a:schemeClr>
            </a:solidFill>
          </a:endParaRPr>
        </a:p>
      </dgm:t>
    </dgm:pt>
    <dgm:pt modelId="{8BE72CFB-6DF1-4498-BE29-24672747739F}" type="parTrans" cxnId="{F37B6578-F393-45C1-AC09-2ACE6B18B942}">
      <dgm:prSet/>
      <dgm:spPr/>
      <dgm:t>
        <a:bodyPr/>
        <a:lstStyle/>
        <a:p>
          <a:endParaRPr lang="ru-RU"/>
        </a:p>
      </dgm:t>
    </dgm:pt>
    <dgm:pt modelId="{A1C9E757-14CA-46DD-AA44-6B1A0BC07F8D}" type="sibTrans" cxnId="{F37B6578-F393-45C1-AC09-2ACE6B18B942}">
      <dgm:prSet/>
      <dgm:spPr/>
      <dgm:t>
        <a:bodyPr/>
        <a:lstStyle/>
        <a:p>
          <a:endParaRPr lang="ru-RU"/>
        </a:p>
      </dgm:t>
    </dgm:pt>
    <dgm:pt modelId="{13EA183E-3389-40E2-BBBE-930413448C1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200" b="1" u="sng" dirty="0" smtClean="0"/>
            <a:t>Филиал в г.Саратове</a:t>
          </a:r>
        </a:p>
        <a:p>
          <a:pPr algn="l"/>
          <a:r>
            <a:rPr lang="ru-RU" sz="800" b="1" dirty="0" smtClean="0"/>
            <a:t>Адрес: 410004, г. Саратов, Интернациональный </a:t>
          </a:r>
          <a:r>
            <a:rPr lang="ru-RU" sz="800" b="1" dirty="0" err="1" smtClean="0"/>
            <a:t>пр</a:t>
          </a:r>
          <a:r>
            <a:rPr lang="ru-RU" sz="800" b="1" dirty="0" smtClean="0"/>
            <a:t>, д. 1а</a:t>
          </a:r>
        </a:p>
        <a:p>
          <a:pPr algn="l"/>
          <a:r>
            <a:rPr lang="ru-RU" sz="800" b="1" dirty="0" smtClean="0"/>
            <a:t>Контактные телефоны: (8452) 41-25-75   (канцелярия),</a:t>
          </a:r>
        </a:p>
        <a:p>
          <a:pPr algn="l"/>
          <a:r>
            <a:rPr lang="en-US" sz="800" b="1" dirty="0" smtClean="0"/>
            <a:t>E-mail: </a:t>
          </a:r>
          <a:r>
            <a:rPr lang="en-US" sz="800" b="1" dirty="0" smtClean="0">
              <a:solidFill>
                <a:schemeClr val="accent1">
                  <a:lumMod val="75000"/>
                </a:schemeClr>
              </a:solidFill>
            </a:rPr>
            <a:t>sarstgt@gmail.com</a:t>
          </a:r>
          <a:endParaRPr lang="ru-RU" sz="800" b="1" dirty="0">
            <a:solidFill>
              <a:schemeClr val="accent1">
                <a:lumMod val="75000"/>
              </a:schemeClr>
            </a:solidFill>
          </a:endParaRPr>
        </a:p>
      </dgm:t>
    </dgm:pt>
    <dgm:pt modelId="{41676DD1-969D-4B12-94DE-5124AE565054}" type="parTrans" cxnId="{67F83B7F-9118-47B9-8A8C-FA9F88D7771C}">
      <dgm:prSet/>
      <dgm:spPr/>
      <dgm:t>
        <a:bodyPr/>
        <a:lstStyle/>
        <a:p>
          <a:endParaRPr lang="ru-RU"/>
        </a:p>
      </dgm:t>
    </dgm:pt>
    <dgm:pt modelId="{F9338680-2441-4B2E-9067-496BEEE7EA7B}" type="sibTrans" cxnId="{67F83B7F-9118-47B9-8A8C-FA9F88D7771C}">
      <dgm:prSet/>
      <dgm:spPr/>
      <dgm:t>
        <a:bodyPr/>
        <a:lstStyle/>
        <a:p>
          <a:endParaRPr lang="ru-RU"/>
        </a:p>
      </dgm:t>
    </dgm:pt>
    <dgm:pt modelId="{2B7281D2-4658-4909-BE36-8458A26F979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b="1" u="sng" dirty="0" smtClean="0"/>
            <a:t>Филиал в </a:t>
          </a:r>
          <a:r>
            <a:rPr lang="ru-RU" sz="1200" b="1" u="sng" dirty="0" err="1" smtClean="0"/>
            <a:t>г.Самаре</a:t>
          </a:r>
          <a:endParaRPr lang="ru-RU" sz="1200" b="1" u="sng" dirty="0" smtClean="0"/>
        </a:p>
        <a:p>
          <a:r>
            <a:rPr lang="ru-RU" sz="800" b="1" dirty="0" smtClean="0"/>
            <a:t>Адрес: 443030, г. Самара, Комсомольская пл., д. 24</a:t>
          </a:r>
        </a:p>
        <a:p>
          <a:r>
            <a:rPr lang="ru-RU" sz="800" b="1" dirty="0" smtClean="0"/>
            <a:t>Тел.: (846) 303-24-61, 303-24-65, 303-32-33</a:t>
          </a:r>
        </a:p>
        <a:p>
          <a:r>
            <a:rPr lang="ru-RU" sz="800" b="1" dirty="0" smtClean="0"/>
            <a:t>Факс: (846) 303-24-61, 303-24-83</a:t>
          </a:r>
        </a:p>
        <a:p>
          <a:r>
            <a:rPr lang="en-US" sz="800" b="1" dirty="0" smtClean="0"/>
            <a:t>E-mail: </a:t>
          </a:r>
          <a:r>
            <a:rPr lang="en-US" sz="800" b="1" dirty="0" smtClean="0">
              <a:solidFill>
                <a:schemeClr val="accent1">
                  <a:lumMod val="75000"/>
                </a:schemeClr>
              </a:solidFill>
            </a:rPr>
            <a:t>samtgt@samgups.ru</a:t>
          </a:r>
          <a:endParaRPr lang="ru-RU" sz="800" b="1" dirty="0">
            <a:solidFill>
              <a:schemeClr val="accent1">
                <a:lumMod val="75000"/>
              </a:schemeClr>
            </a:solidFill>
          </a:endParaRPr>
        </a:p>
      </dgm:t>
    </dgm:pt>
    <dgm:pt modelId="{E803FB5A-B3DE-452B-A717-B34799CB4239}" type="parTrans" cxnId="{F23F83AE-010C-4697-9673-8572B7BA6E99}">
      <dgm:prSet/>
      <dgm:spPr/>
      <dgm:t>
        <a:bodyPr/>
        <a:lstStyle/>
        <a:p>
          <a:endParaRPr lang="ru-RU"/>
        </a:p>
      </dgm:t>
    </dgm:pt>
    <dgm:pt modelId="{BB52CB2C-5EF6-48DE-8696-58222B42CF96}" type="sibTrans" cxnId="{F23F83AE-010C-4697-9673-8572B7BA6E99}">
      <dgm:prSet/>
      <dgm:spPr/>
      <dgm:t>
        <a:bodyPr/>
        <a:lstStyle/>
        <a:p>
          <a:endParaRPr lang="ru-RU"/>
        </a:p>
      </dgm:t>
    </dgm:pt>
    <dgm:pt modelId="{0208A300-1F1D-41BF-B938-26EDBF8320F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u="sng" dirty="0" smtClean="0"/>
            <a:t>Филиал в г. Алатыре</a:t>
          </a:r>
        </a:p>
        <a:p>
          <a:r>
            <a:rPr lang="ru-RU" sz="800" dirty="0" smtClean="0"/>
            <a:t> </a:t>
          </a:r>
          <a:r>
            <a:rPr lang="ru-RU" sz="800" b="1" dirty="0" smtClean="0"/>
            <a:t>Адрес: 429820, Республика Чувашия, г. Алатырь, ул. Первомайская, д. 48</a:t>
          </a:r>
        </a:p>
        <a:p>
          <a:r>
            <a:rPr lang="ru-RU" sz="800" b="1" dirty="0" smtClean="0"/>
            <a:t>Контактный телефон: (83531) 2-59-51</a:t>
          </a:r>
        </a:p>
        <a:p>
          <a:r>
            <a:rPr lang="ru-RU" sz="800" b="1" dirty="0" smtClean="0"/>
            <a:t>Сайт:  </a:t>
          </a:r>
          <a:r>
            <a:rPr lang="en-US" sz="800" b="1" dirty="0" smtClean="0"/>
            <a:t>http://www.atgt.narod.ru</a:t>
          </a:r>
          <a:endParaRPr lang="ru-RU" sz="800" b="1" dirty="0" smtClean="0"/>
        </a:p>
        <a:p>
          <a:r>
            <a:rPr lang="en-US" sz="800" b="1" dirty="0" smtClean="0"/>
            <a:t>E-mail: </a:t>
          </a:r>
          <a:r>
            <a:rPr lang="en-US" sz="800" b="1" dirty="0" smtClean="0">
              <a:solidFill>
                <a:schemeClr val="accent1">
                  <a:lumMod val="75000"/>
                </a:schemeClr>
              </a:solidFill>
            </a:rPr>
            <a:t>secretatgt@rambler.ru</a:t>
          </a:r>
          <a:r>
            <a:rPr lang="ru-RU" sz="8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ru-RU" sz="800" b="1" dirty="0">
            <a:solidFill>
              <a:schemeClr val="accent1">
                <a:lumMod val="75000"/>
              </a:schemeClr>
            </a:solidFill>
          </a:endParaRPr>
        </a:p>
      </dgm:t>
    </dgm:pt>
    <dgm:pt modelId="{49BE48CE-64E1-4D1C-A963-D8B8038D2E7D}" type="parTrans" cxnId="{BD7E7B7B-CBDC-4979-90CB-9B8222EE1A0D}">
      <dgm:prSet/>
      <dgm:spPr/>
      <dgm:t>
        <a:bodyPr/>
        <a:lstStyle/>
        <a:p>
          <a:endParaRPr lang="ru-RU"/>
        </a:p>
      </dgm:t>
    </dgm:pt>
    <dgm:pt modelId="{DA398678-7D81-47DA-85EC-630593690895}" type="sibTrans" cxnId="{BD7E7B7B-CBDC-4979-90CB-9B8222EE1A0D}">
      <dgm:prSet/>
      <dgm:spPr/>
      <dgm:t>
        <a:bodyPr/>
        <a:lstStyle/>
        <a:p>
          <a:endParaRPr lang="ru-RU"/>
        </a:p>
      </dgm:t>
    </dgm:pt>
    <dgm:pt modelId="{64F80AB5-9F7B-4E63-B138-94F8B79AAC9A}" type="pres">
      <dgm:prSet presAssocID="{D5AA5366-E681-4558-A1BA-CCC76C34EBA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5CCD863-7B7A-46B2-8C18-A1CAF57CF985}" type="pres">
      <dgm:prSet presAssocID="{E87646EE-6B02-4BD4-A236-C40B9B95D487}" presName="singleCycle" presStyleCnt="0"/>
      <dgm:spPr/>
    </dgm:pt>
    <dgm:pt modelId="{FA561515-D59F-419B-BC46-CA89ACEF5EB0}" type="pres">
      <dgm:prSet presAssocID="{E87646EE-6B02-4BD4-A236-C40B9B95D487}" presName="singleCenter" presStyleLbl="node1" presStyleIdx="0" presStyleCnt="8" custScaleX="145601" custScaleY="92398" custLinFactNeighborX="187" custLinFactNeighborY="-8721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3E22D60-26F2-4FB5-8A0A-065872DCFAB5}" type="pres">
      <dgm:prSet presAssocID="{CE0ADA80-1FA2-4C79-A122-95492EF05304}" presName="Name56" presStyleLbl="parChTrans1D2" presStyleIdx="0" presStyleCnt="7"/>
      <dgm:spPr/>
      <dgm:t>
        <a:bodyPr/>
        <a:lstStyle/>
        <a:p>
          <a:endParaRPr lang="ru-RU"/>
        </a:p>
      </dgm:t>
    </dgm:pt>
    <dgm:pt modelId="{407263F6-B912-413A-9B9E-12850413AEA9}" type="pres">
      <dgm:prSet presAssocID="{989C0C80-B5C2-4697-9339-104BD94C6C74}" presName="text0" presStyleLbl="node1" presStyleIdx="1" presStyleCnt="8" custScaleX="270311" custScaleY="134642" custRadScaleRad="155366" custRadScaleInc="235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5BA1F-10B1-4760-840B-E7FBD3548421}" type="pres">
      <dgm:prSet presAssocID="{869FA5C8-E75A-4273-8369-321C33C3BCC7}" presName="Name56" presStyleLbl="parChTrans1D2" presStyleIdx="1" presStyleCnt="7"/>
      <dgm:spPr/>
      <dgm:t>
        <a:bodyPr/>
        <a:lstStyle/>
        <a:p>
          <a:endParaRPr lang="ru-RU"/>
        </a:p>
      </dgm:t>
    </dgm:pt>
    <dgm:pt modelId="{9388439F-F6D1-4F18-B90F-4FE2D4968998}" type="pres">
      <dgm:prSet presAssocID="{30B2C130-DD69-460A-BEFD-F3E7CC832ABC}" presName="text0" presStyleLbl="node1" presStyleIdx="2" presStyleCnt="8" custScaleX="258318" custScaleY="109487" custRadScaleRad="163484" custRadScaleInc="136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20184-D5F6-4B56-94B7-AEF055B9F1D7}" type="pres">
      <dgm:prSet presAssocID="{90EC4BDC-DBD9-4545-99C4-4F1F78DDF4E7}" presName="Name56" presStyleLbl="parChTrans1D2" presStyleIdx="2" presStyleCnt="7"/>
      <dgm:spPr/>
      <dgm:t>
        <a:bodyPr/>
        <a:lstStyle/>
        <a:p>
          <a:endParaRPr lang="ru-RU"/>
        </a:p>
      </dgm:t>
    </dgm:pt>
    <dgm:pt modelId="{2A6F2B24-1170-4A79-9A48-8F5FB2649B4D}" type="pres">
      <dgm:prSet presAssocID="{53DB3E58-6F4B-4622-97BC-F22E9346AC32}" presName="text0" presStyleLbl="node1" presStyleIdx="3" presStyleCnt="8" custScaleX="225312" custScaleY="118454" custRadScaleRad="108306" custRadScaleInc="160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F4B31-2A5D-4D2B-A5A3-A4FED9FA43BB}" type="pres">
      <dgm:prSet presAssocID="{8BE72CFB-6DF1-4498-BE29-24672747739F}" presName="Name56" presStyleLbl="parChTrans1D2" presStyleIdx="3" presStyleCnt="7"/>
      <dgm:spPr/>
      <dgm:t>
        <a:bodyPr/>
        <a:lstStyle/>
        <a:p>
          <a:endParaRPr lang="ru-RU"/>
        </a:p>
      </dgm:t>
    </dgm:pt>
    <dgm:pt modelId="{18C9FBC9-7C1A-4694-8229-5C0F0DDBCE46}" type="pres">
      <dgm:prSet presAssocID="{580B983D-D2C3-4395-B9CD-4FD4BC7F6A1E}" presName="text0" presStyleLbl="node1" presStyleIdx="4" presStyleCnt="8" custScaleX="240135" custScaleY="115572" custRadScaleRad="103025" custRadScaleInc="228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794D9-0970-4D0A-88A5-976E293C0BBF}" type="pres">
      <dgm:prSet presAssocID="{41676DD1-969D-4B12-94DE-5124AE565054}" presName="Name56" presStyleLbl="parChTrans1D2" presStyleIdx="4" presStyleCnt="7"/>
      <dgm:spPr/>
      <dgm:t>
        <a:bodyPr/>
        <a:lstStyle/>
        <a:p>
          <a:endParaRPr lang="ru-RU"/>
        </a:p>
      </dgm:t>
    </dgm:pt>
    <dgm:pt modelId="{F9CF6070-3562-42B2-B174-C4312518E860}" type="pres">
      <dgm:prSet presAssocID="{13EA183E-3389-40E2-BBBE-930413448C12}" presName="text0" presStyleLbl="node1" presStyleIdx="5" presStyleCnt="8" custScaleX="200624" custScaleY="110116" custRadScaleRad="175650" custRadScaleInc="179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70500-9DFB-4CB1-9737-FE66E2E07306}" type="pres">
      <dgm:prSet presAssocID="{E803FB5A-B3DE-452B-A717-B34799CB4239}" presName="Name56" presStyleLbl="parChTrans1D2" presStyleIdx="5" presStyleCnt="7"/>
      <dgm:spPr/>
      <dgm:t>
        <a:bodyPr/>
        <a:lstStyle/>
        <a:p>
          <a:endParaRPr lang="ru-RU"/>
        </a:p>
      </dgm:t>
    </dgm:pt>
    <dgm:pt modelId="{357C225C-E10A-422C-91B1-60798999EF61}" type="pres">
      <dgm:prSet presAssocID="{2B7281D2-4658-4909-BE36-8458A26F9793}" presName="text0" presStyleLbl="node1" presStyleIdx="6" presStyleCnt="8" custScaleX="243382" custScaleY="111306" custRadScaleRad="167206" custRadScaleInc="62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0B7DC-E9DF-4023-890D-927CBBD455E1}" type="pres">
      <dgm:prSet presAssocID="{49BE48CE-64E1-4D1C-A963-D8B8038D2E7D}" presName="Name56" presStyleLbl="parChTrans1D2" presStyleIdx="6" presStyleCnt="7"/>
      <dgm:spPr/>
      <dgm:t>
        <a:bodyPr/>
        <a:lstStyle/>
        <a:p>
          <a:endParaRPr lang="ru-RU"/>
        </a:p>
      </dgm:t>
    </dgm:pt>
    <dgm:pt modelId="{44716365-C7C7-47C3-84DB-D2B4E131DDBD}" type="pres">
      <dgm:prSet presAssocID="{0208A300-1F1D-41BF-B938-26EDBF8320F1}" presName="text0" presStyleLbl="node1" presStyleIdx="7" presStyleCnt="8" custScaleX="260065" custScaleY="130015" custRadScaleRad="152175" custRadScaleInc="-3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F83B7F-9118-47B9-8A8C-FA9F88D7771C}" srcId="{E87646EE-6B02-4BD4-A236-C40B9B95D487}" destId="{13EA183E-3389-40E2-BBBE-930413448C12}" srcOrd="4" destOrd="0" parTransId="{41676DD1-969D-4B12-94DE-5124AE565054}" sibTransId="{F9338680-2441-4B2E-9067-496BEEE7EA7B}"/>
    <dgm:cxn modelId="{E82DA44F-F0E7-42D8-9592-7E83272E7F0F}" srcId="{E87646EE-6B02-4BD4-A236-C40B9B95D487}" destId="{53DB3E58-6F4B-4622-97BC-F22E9346AC32}" srcOrd="2" destOrd="0" parTransId="{90EC4BDC-DBD9-4545-99C4-4F1F78DDF4E7}" sibTransId="{14CB260A-3190-4FB5-81C7-BC49F3964CD3}"/>
    <dgm:cxn modelId="{8F94FF28-AEA8-49E0-A4E7-2C6DC3FC9C27}" type="presOf" srcId="{13EA183E-3389-40E2-BBBE-930413448C12}" destId="{F9CF6070-3562-42B2-B174-C4312518E860}" srcOrd="0" destOrd="0" presId="urn:microsoft.com/office/officeart/2008/layout/RadialCluster"/>
    <dgm:cxn modelId="{C307B5B9-EFF4-4D1E-B568-F3BC81BE17F5}" type="presOf" srcId="{869FA5C8-E75A-4273-8369-321C33C3BCC7}" destId="{6125BA1F-10B1-4760-840B-E7FBD3548421}" srcOrd="0" destOrd="0" presId="urn:microsoft.com/office/officeart/2008/layout/RadialCluster"/>
    <dgm:cxn modelId="{F7262F51-1648-4E20-B040-4D28D5F06911}" type="presOf" srcId="{D5AA5366-E681-4558-A1BA-CCC76C34EBAC}" destId="{64F80AB5-9F7B-4E63-B138-94F8B79AAC9A}" srcOrd="0" destOrd="0" presId="urn:microsoft.com/office/officeart/2008/layout/RadialCluster"/>
    <dgm:cxn modelId="{72EE30C6-A7D0-45DB-A8BE-B6789B841F63}" type="presOf" srcId="{30B2C130-DD69-460A-BEFD-F3E7CC832ABC}" destId="{9388439F-F6D1-4F18-B90F-4FE2D4968998}" srcOrd="0" destOrd="0" presId="urn:microsoft.com/office/officeart/2008/layout/RadialCluster"/>
    <dgm:cxn modelId="{F37B6578-F393-45C1-AC09-2ACE6B18B942}" srcId="{E87646EE-6B02-4BD4-A236-C40B9B95D487}" destId="{580B983D-D2C3-4395-B9CD-4FD4BC7F6A1E}" srcOrd="3" destOrd="0" parTransId="{8BE72CFB-6DF1-4498-BE29-24672747739F}" sibTransId="{A1C9E757-14CA-46DD-AA44-6B1A0BC07F8D}"/>
    <dgm:cxn modelId="{545978E2-0A0B-4443-8092-B4C809516BB1}" type="presOf" srcId="{49BE48CE-64E1-4D1C-A963-D8B8038D2E7D}" destId="{5190B7DC-E9DF-4023-890D-927CBBD455E1}" srcOrd="0" destOrd="0" presId="urn:microsoft.com/office/officeart/2008/layout/RadialCluster"/>
    <dgm:cxn modelId="{AA094B46-ADD0-4542-8FBD-644E58E43BC2}" type="presOf" srcId="{E87646EE-6B02-4BD4-A236-C40B9B95D487}" destId="{FA561515-D59F-419B-BC46-CA89ACEF5EB0}" srcOrd="0" destOrd="0" presId="urn:microsoft.com/office/officeart/2008/layout/RadialCluster"/>
    <dgm:cxn modelId="{2B3488A6-DFCA-4A3B-8F36-DFD660B73D86}" type="presOf" srcId="{989C0C80-B5C2-4697-9339-104BD94C6C74}" destId="{407263F6-B912-413A-9B9E-12850413AEA9}" srcOrd="0" destOrd="0" presId="urn:microsoft.com/office/officeart/2008/layout/RadialCluster"/>
    <dgm:cxn modelId="{A2AED969-273F-4587-A792-815AE93785D4}" type="presOf" srcId="{580B983D-D2C3-4395-B9CD-4FD4BC7F6A1E}" destId="{18C9FBC9-7C1A-4694-8229-5C0F0DDBCE46}" srcOrd="0" destOrd="0" presId="urn:microsoft.com/office/officeart/2008/layout/RadialCluster"/>
    <dgm:cxn modelId="{FA41C0FB-062C-445A-86D4-E746393D8A54}" type="presOf" srcId="{53DB3E58-6F4B-4622-97BC-F22E9346AC32}" destId="{2A6F2B24-1170-4A79-9A48-8F5FB2649B4D}" srcOrd="0" destOrd="0" presId="urn:microsoft.com/office/officeart/2008/layout/RadialCluster"/>
    <dgm:cxn modelId="{E9105812-C2AB-49C9-919D-10B4AC4D6418}" srcId="{E87646EE-6B02-4BD4-A236-C40B9B95D487}" destId="{30B2C130-DD69-460A-BEFD-F3E7CC832ABC}" srcOrd="1" destOrd="0" parTransId="{869FA5C8-E75A-4273-8369-321C33C3BCC7}" sibTransId="{0E99E4B2-E18A-4F43-8720-44B1118E7A85}"/>
    <dgm:cxn modelId="{4767C6E8-28CA-41F0-A681-F5E737829E62}" type="presOf" srcId="{2B7281D2-4658-4909-BE36-8458A26F9793}" destId="{357C225C-E10A-422C-91B1-60798999EF61}" srcOrd="0" destOrd="0" presId="urn:microsoft.com/office/officeart/2008/layout/RadialCluster"/>
    <dgm:cxn modelId="{B9E5A108-0A94-4E9B-9BCB-E931D88A80DF}" type="presOf" srcId="{E803FB5A-B3DE-452B-A717-B34799CB4239}" destId="{BF570500-9DFB-4CB1-9737-FE66E2E07306}" srcOrd="0" destOrd="0" presId="urn:microsoft.com/office/officeart/2008/layout/RadialCluster"/>
    <dgm:cxn modelId="{1C5941EE-1DAA-47A2-8F96-E6EA2B207E7D}" srcId="{E87646EE-6B02-4BD4-A236-C40B9B95D487}" destId="{989C0C80-B5C2-4697-9339-104BD94C6C74}" srcOrd="0" destOrd="0" parTransId="{CE0ADA80-1FA2-4C79-A122-95492EF05304}" sibTransId="{D4A689B0-0FB1-49BC-B1F9-505E4B69C8D2}"/>
    <dgm:cxn modelId="{74F153C9-3D62-432F-817A-F40278FE309B}" type="presOf" srcId="{0208A300-1F1D-41BF-B938-26EDBF8320F1}" destId="{44716365-C7C7-47C3-84DB-D2B4E131DDBD}" srcOrd="0" destOrd="0" presId="urn:microsoft.com/office/officeart/2008/layout/RadialCluster"/>
    <dgm:cxn modelId="{6710BBD9-D8AE-43FE-8D51-12375FCCFCB6}" type="presOf" srcId="{41676DD1-969D-4B12-94DE-5124AE565054}" destId="{5BD794D9-0970-4D0A-88A5-976E293C0BBF}" srcOrd="0" destOrd="0" presId="urn:microsoft.com/office/officeart/2008/layout/RadialCluster"/>
    <dgm:cxn modelId="{BD7E7B7B-CBDC-4979-90CB-9B8222EE1A0D}" srcId="{E87646EE-6B02-4BD4-A236-C40B9B95D487}" destId="{0208A300-1F1D-41BF-B938-26EDBF8320F1}" srcOrd="6" destOrd="0" parTransId="{49BE48CE-64E1-4D1C-A963-D8B8038D2E7D}" sibTransId="{DA398678-7D81-47DA-85EC-630593690895}"/>
    <dgm:cxn modelId="{F23F83AE-010C-4697-9673-8572B7BA6E99}" srcId="{E87646EE-6B02-4BD4-A236-C40B9B95D487}" destId="{2B7281D2-4658-4909-BE36-8458A26F9793}" srcOrd="5" destOrd="0" parTransId="{E803FB5A-B3DE-452B-A717-B34799CB4239}" sibTransId="{BB52CB2C-5EF6-48DE-8696-58222B42CF96}"/>
    <dgm:cxn modelId="{1406B945-4B8D-4A99-8CBD-5D16FB461C5D}" type="presOf" srcId="{CE0ADA80-1FA2-4C79-A122-95492EF05304}" destId="{B3E22D60-26F2-4FB5-8A0A-065872DCFAB5}" srcOrd="0" destOrd="0" presId="urn:microsoft.com/office/officeart/2008/layout/RadialCluster"/>
    <dgm:cxn modelId="{499B96AC-2D38-4331-B41E-F9BFE48A82CF}" srcId="{D5AA5366-E681-4558-A1BA-CCC76C34EBAC}" destId="{E87646EE-6B02-4BD4-A236-C40B9B95D487}" srcOrd="0" destOrd="0" parTransId="{3B2E1B9A-4B92-4DB0-9BCF-27136C21F313}" sibTransId="{8EDE0A26-4443-42D8-BD1A-94CB7357FD16}"/>
    <dgm:cxn modelId="{446B98F3-4E64-406B-8C8F-275630F3A780}" type="presOf" srcId="{8BE72CFB-6DF1-4498-BE29-24672747739F}" destId="{1B4F4B31-2A5D-4D2B-A5A3-A4FED9FA43BB}" srcOrd="0" destOrd="0" presId="urn:microsoft.com/office/officeart/2008/layout/RadialCluster"/>
    <dgm:cxn modelId="{E6069A65-6CAB-474C-A225-F5D687C29DF3}" type="presOf" srcId="{90EC4BDC-DBD9-4545-99C4-4F1F78DDF4E7}" destId="{91020184-D5F6-4B56-94B7-AEF055B9F1D7}" srcOrd="0" destOrd="0" presId="urn:microsoft.com/office/officeart/2008/layout/RadialCluster"/>
    <dgm:cxn modelId="{15C4008B-3451-4FE0-9375-83807050FDF6}" type="presParOf" srcId="{64F80AB5-9F7B-4E63-B138-94F8B79AAC9A}" destId="{55CCD863-7B7A-46B2-8C18-A1CAF57CF985}" srcOrd="0" destOrd="0" presId="urn:microsoft.com/office/officeart/2008/layout/RadialCluster"/>
    <dgm:cxn modelId="{8669A50F-98B3-4214-8933-2E653B9A850E}" type="presParOf" srcId="{55CCD863-7B7A-46B2-8C18-A1CAF57CF985}" destId="{FA561515-D59F-419B-BC46-CA89ACEF5EB0}" srcOrd="0" destOrd="0" presId="urn:microsoft.com/office/officeart/2008/layout/RadialCluster"/>
    <dgm:cxn modelId="{E27E5CCF-76B6-490F-889C-7EE9DF4BE22C}" type="presParOf" srcId="{55CCD863-7B7A-46B2-8C18-A1CAF57CF985}" destId="{B3E22D60-26F2-4FB5-8A0A-065872DCFAB5}" srcOrd="1" destOrd="0" presId="urn:microsoft.com/office/officeart/2008/layout/RadialCluster"/>
    <dgm:cxn modelId="{E7A7DA37-0056-40F3-9638-FBFDF9637209}" type="presParOf" srcId="{55CCD863-7B7A-46B2-8C18-A1CAF57CF985}" destId="{407263F6-B912-413A-9B9E-12850413AEA9}" srcOrd="2" destOrd="0" presId="urn:microsoft.com/office/officeart/2008/layout/RadialCluster"/>
    <dgm:cxn modelId="{9D6C7E5D-0A1C-41FB-B97E-4375E298ADD3}" type="presParOf" srcId="{55CCD863-7B7A-46B2-8C18-A1CAF57CF985}" destId="{6125BA1F-10B1-4760-840B-E7FBD3548421}" srcOrd="3" destOrd="0" presId="urn:microsoft.com/office/officeart/2008/layout/RadialCluster"/>
    <dgm:cxn modelId="{667BC65F-30AC-452B-884B-27AA30B45CA5}" type="presParOf" srcId="{55CCD863-7B7A-46B2-8C18-A1CAF57CF985}" destId="{9388439F-F6D1-4F18-B90F-4FE2D4968998}" srcOrd="4" destOrd="0" presId="urn:microsoft.com/office/officeart/2008/layout/RadialCluster"/>
    <dgm:cxn modelId="{CE8E0539-6AED-444E-AC7F-E20D1561C767}" type="presParOf" srcId="{55CCD863-7B7A-46B2-8C18-A1CAF57CF985}" destId="{91020184-D5F6-4B56-94B7-AEF055B9F1D7}" srcOrd="5" destOrd="0" presId="urn:microsoft.com/office/officeart/2008/layout/RadialCluster"/>
    <dgm:cxn modelId="{71320C15-38DE-4398-9997-C0AFB9084CA4}" type="presParOf" srcId="{55CCD863-7B7A-46B2-8C18-A1CAF57CF985}" destId="{2A6F2B24-1170-4A79-9A48-8F5FB2649B4D}" srcOrd="6" destOrd="0" presId="urn:microsoft.com/office/officeart/2008/layout/RadialCluster"/>
    <dgm:cxn modelId="{760899CB-2EEE-4AC8-9A34-D82DC48C81A0}" type="presParOf" srcId="{55CCD863-7B7A-46B2-8C18-A1CAF57CF985}" destId="{1B4F4B31-2A5D-4D2B-A5A3-A4FED9FA43BB}" srcOrd="7" destOrd="0" presId="urn:microsoft.com/office/officeart/2008/layout/RadialCluster"/>
    <dgm:cxn modelId="{1786B7FF-E081-4AA1-A225-10A6A9BDF524}" type="presParOf" srcId="{55CCD863-7B7A-46B2-8C18-A1CAF57CF985}" destId="{18C9FBC9-7C1A-4694-8229-5C0F0DDBCE46}" srcOrd="8" destOrd="0" presId="urn:microsoft.com/office/officeart/2008/layout/RadialCluster"/>
    <dgm:cxn modelId="{61D2BADC-2370-43EB-B922-F14BD40A6D9C}" type="presParOf" srcId="{55CCD863-7B7A-46B2-8C18-A1CAF57CF985}" destId="{5BD794D9-0970-4D0A-88A5-976E293C0BBF}" srcOrd="9" destOrd="0" presId="urn:microsoft.com/office/officeart/2008/layout/RadialCluster"/>
    <dgm:cxn modelId="{1686A046-34B5-4F66-AF38-DAC7BDCBF0FF}" type="presParOf" srcId="{55CCD863-7B7A-46B2-8C18-A1CAF57CF985}" destId="{F9CF6070-3562-42B2-B174-C4312518E860}" srcOrd="10" destOrd="0" presId="urn:microsoft.com/office/officeart/2008/layout/RadialCluster"/>
    <dgm:cxn modelId="{4B2CEA6C-595B-4B5F-BDF6-4F10EADDA5F7}" type="presParOf" srcId="{55CCD863-7B7A-46B2-8C18-A1CAF57CF985}" destId="{BF570500-9DFB-4CB1-9737-FE66E2E07306}" srcOrd="11" destOrd="0" presId="urn:microsoft.com/office/officeart/2008/layout/RadialCluster"/>
    <dgm:cxn modelId="{F16E5258-9736-45D1-AE08-61A2822974DD}" type="presParOf" srcId="{55CCD863-7B7A-46B2-8C18-A1CAF57CF985}" destId="{357C225C-E10A-422C-91B1-60798999EF61}" srcOrd="12" destOrd="0" presId="urn:microsoft.com/office/officeart/2008/layout/RadialCluster"/>
    <dgm:cxn modelId="{C41C9704-84C8-459D-B225-687F2C263B1D}" type="presParOf" srcId="{55CCD863-7B7A-46B2-8C18-A1CAF57CF985}" destId="{5190B7DC-E9DF-4023-890D-927CBBD455E1}" srcOrd="13" destOrd="0" presId="urn:microsoft.com/office/officeart/2008/layout/RadialCluster"/>
    <dgm:cxn modelId="{8D920563-953E-42E6-AAF7-C1361D938C22}" type="presParOf" srcId="{55CCD863-7B7A-46B2-8C18-A1CAF57CF985}" destId="{44716365-C7C7-47C3-84DB-D2B4E131DDBD}" srcOrd="14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61515-D59F-419B-BC46-CA89ACEF5EB0}">
      <dsp:nvSpPr>
        <dsp:cNvPr id="0" name=""/>
        <dsp:cNvSpPr/>
      </dsp:nvSpPr>
      <dsp:spPr>
        <a:xfrm>
          <a:off x="3024335" y="1357671"/>
          <a:ext cx="1854298" cy="1176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tx1"/>
              </a:solidFill>
            </a:rPr>
            <a:t>Техникумы</a:t>
          </a:r>
          <a:endParaRPr lang="ru-RU" sz="1400" b="1" u="sng" kern="1200" dirty="0">
            <a:solidFill>
              <a:schemeClr val="tx1"/>
            </a:solidFill>
          </a:endParaRPr>
        </a:p>
      </dsp:txBody>
      <dsp:txXfrm>
        <a:off x="3081778" y="1415114"/>
        <a:ext cx="1739412" cy="1061846"/>
      </dsp:txXfrm>
    </dsp:sp>
    <dsp:sp modelId="{B3E22D60-26F2-4FB5-8A0A-065872DCFAB5}">
      <dsp:nvSpPr>
        <dsp:cNvPr id="0" name=""/>
        <dsp:cNvSpPr/>
      </dsp:nvSpPr>
      <dsp:spPr>
        <a:xfrm rot="20188708">
          <a:off x="4866504" y="1484230"/>
          <a:ext cx="291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946" y="0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407263F6-B912-413A-9B9E-12850413AEA9}">
      <dsp:nvSpPr>
        <dsp:cNvPr id="0" name=""/>
        <dsp:cNvSpPr/>
      </dsp:nvSpPr>
      <dsp:spPr>
        <a:xfrm>
          <a:off x="5146322" y="349575"/>
          <a:ext cx="2306502" cy="114886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Филиал в г.Ижевске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Адрес: 426049, Республика Удмуртия, г. Ижевск, ул. Локомотивная, д. 29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Контактный телефон: (3412) 904-322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Сайт:  </a:t>
          </a:r>
          <a:r>
            <a:rPr lang="en-US" sz="800" b="1" kern="1200" dirty="0" smtClean="0"/>
            <a:t>http://izhtgt.ru/</a:t>
          </a:r>
          <a:endParaRPr lang="ru-RU" sz="8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E-mail: </a:t>
          </a:r>
          <a:r>
            <a:rPr lang="en-US" sz="800" b="1" kern="1200" dirty="0" smtClean="0">
              <a:solidFill>
                <a:schemeClr val="accent1">
                  <a:lumMod val="75000"/>
                </a:schemeClr>
              </a:solidFill>
            </a:rPr>
            <a:t>izhtgt@mail.ru</a:t>
          </a:r>
          <a:r>
            <a:rPr lang="ru-RU" sz="800" b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ru-RU" sz="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202405" y="405658"/>
        <a:ext cx="2194336" cy="1036703"/>
      </dsp:txXfrm>
    </dsp:sp>
    <dsp:sp modelId="{6125BA1F-10B1-4760-840B-E7FBD3548421}">
      <dsp:nvSpPr>
        <dsp:cNvPr id="0" name=""/>
        <dsp:cNvSpPr/>
      </dsp:nvSpPr>
      <dsp:spPr>
        <a:xfrm rot="160761">
          <a:off x="4878234" y="2006509"/>
          <a:ext cx="7308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086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8439F-F6D1-4F18-B90F-4FE2D4968998}">
      <dsp:nvSpPr>
        <dsp:cNvPr id="0" name=""/>
        <dsp:cNvSpPr/>
      </dsp:nvSpPr>
      <dsp:spPr>
        <a:xfrm>
          <a:off x="5608698" y="1608052"/>
          <a:ext cx="2204168" cy="93422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Филиал в г.Пензе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Адрес: 440604, </a:t>
          </a:r>
          <a:r>
            <a:rPr lang="ru-RU" sz="800" b="1" kern="1200" dirty="0" err="1" smtClean="0"/>
            <a:t>г.Пенза</a:t>
          </a:r>
          <a:r>
            <a:rPr lang="ru-RU" sz="800" b="1" kern="1200" dirty="0" smtClean="0"/>
            <a:t>, ул. Володарского/ул. Октябрьская, д. 98/5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Контактный телефон: (8412) 68-26-82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E-mail: </a:t>
          </a:r>
          <a:r>
            <a:rPr lang="en-US" sz="800" b="1" kern="1200" dirty="0" smtClean="0">
              <a:solidFill>
                <a:schemeClr val="accent1">
                  <a:lumMod val="75000"/>
                </a:schemeClr>
              </a:solidFill>
            </a:rPr>
            <a:t>pnztgt@samgups.ru</a:t>
          </a:r>
          <a:endParaRPr lang="ru-RU" sz="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654303" y="1653657"/>
        <a:ext cx="2112958" cy="843017"/>
      </dsp:txXfrm>
    </dsp:sp>
    <dsp:sp modelId="{91020184-D5F6-4B56-94B7-AEF055B9F1D7}">
      <dsp:nvSpPr>
        <dsp:cNvPr id="0" name=""/>
        <dsp:cNvSpPr/>
      </dsp:nvSpPr>
      <dsp:spPr>
        <a:xfrm rot="3515779">
          <a:off x="4114276" y="2884411"/>
          <a:ext cx="8201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015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F2B24-1170-4A79-9A48-8F5FB2649B4D}">
      <dsp:nvSpPr>
        <dsp:cNvPr id="0" name=""/>
        <dsp:cNvSpPr/>
      </dsp:nvSpPr>
      <dsp:spPr>
        <a:xfrm>
          <a:off x="4085285" y="3234419"/>
          <a:ext cx="1922535" cy="10107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Филиал в г.Казани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r>
            <a:rPr lang="ru-RU" sz="800" b="1" kern="1200" dirty="0" smtClean="0"/>
            <a:t>Адрес: 420076, Республика Татарстан, г. Казань, ул. </a:t>
          </a:r>
          <a:r>
            <a:rPr lang="ru-RU" sz="800" b="1" kern="1200" dirty="0" err="1" smtClean="0"/>
            <a:t>Алтынова</a:t>
          </a:r>
          <a:r>
            <a:rPr lang="ru-RU" sz="800" b="1" kern="1200" dirty="0" smtClean="0"/>
            <a:t>, д.4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Контактный телефон: (843) 524-86-68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Сайт:  </a:t>
          </a:r>
          <a:r>
            <a:rPr lang="en-US" sz="800" b="1" kern="1200" dirty="0" smtClean="0"/>
            <a:t>http://</a:t>
          </a:r>
          <a:r>
            <a:rPr lang="ru-RU" sz="800" b="1" kern="1200" dirty="0" err="1" smtClean="0"/>
            <a:t>ктжт.рф</a:t>
          </a:r>
          <a:r>
            <a:rPr lang="ru-RU" sz="800" b="1" kern="1200" dirty="0" smtClean="0"/>
            <a:t>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E-mail: </a:t>
          </a:r>
          <a:r>
            <a:rPr lang="en-US" sz="800" b="1" kern="1200" dirty="0" smtClean="0">
              <a:solidFill>
                <a:schemeClr val="accent1">
                  <a:lumMod val="75000"/>
                </a:schemeClr>
              </a:solidFill>
            </a:rPr>
            <a:t>kzntgt@samgups.ru</a:t>
          </a:r>
          <a:r>
            <a:rPr lang="ru-RU" sz="800" b="1" kern="1200" dirty="0" smtClean="0"/>
            <a:t> </a:t>
          </a:r>
          <a:endParaRPr lang="ru-RU" sz="800" b="1" kern="1200" dirty="0"/>
        </a:p>
      </dsp:txBody>
      <dsp:txXfrm>
        <a:off x="4134625" y="3283759"/>
        <a:ext cx="1823855" cy="912060"/>
      </dsp:txXfrm>
    </dsp:sp>
    <dsp:sp modelId="{1B4F4B31-2A5D-4D2B-A5A3-A4FED9FA43BB}">
      <dsp:nvSpPr>
        <dsp:cNvPr id="0" name=""/>
        <dsp:cNvSpPr/>
      </dsp:nvSpPr>
      <dsp:spPr>
        <a:xfrm rot="7109604">
          <a:off x="3022443" y="2897168"/>
          <a:ext cx="8255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55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9FBC9-7C1A-4694-8229-5C0F0DDBCE46}">
      <dsp:nvSpPr>
        <dsp:cNvPr id="0" name=""/>
        <dsp:cNvSpPr/>
      </dsp:nvSpPr>
      <dsp:spPr>
        <a:xfrm>
          <a:off x="1946140" y="3259933"/>
          <a:ext cx="2049017" cy="98614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Филиал в </a:t>
          </a:r>
          <a:r>
            <a:rPr lang="ru-RU" sz="1200" b="1" u="sng" kern="1200" dirty="0" err="1" smtClean="0"/>
            <a:t>г.Уфе</a:t>
          </a:r>
          <a:r>
            <a:rPr lang="ru-RU" sz="1200" b="1" u="sng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Адрес: 450014, Башкортостан, </a:t>
          </a:r>
          <a:r>
            <a:rPr lang="ru-RU" sz="900" b="1" kern="1200" dirty="0" err="1" smtClean="0"/>
            <a:t>г.Уфа</a:t>
          </a:r>
          <a:r>
            <a:rPr lang="ru-RU" sz="900" b="1" kern="1200" dirty="0" smtClean="0"/>
            <a:t>, </a:t>
          </a:r>
          <a:r>
            <a:rPr lang="ru-RU" sz="900" b="1" kern="1200" dirty="0" err="1" smtClean="0"/>
            <a:t>ул.Ухтомского</a:t>
          </a:r>
          <a:r>
            <a:rPr lang="ru-RU" sz="900" b="1" kern="1200" dirty="0" smtClean="0"/>
            <a:t>, 33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Контактный телефон: (347)227-08-72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 </a:t>
          </a:r>
          <a:r>
            <a:rPr lang="en-US" sz="900" b="1" kern="1200" dirty="0" smtClean="0"/>
            <a:t>E-mail: </a:t>
          </a:r>
          <a:r>
            <a:rPr lang="en-US" sz="900" b="1" kern="1200" dirty="0" smtClean="0">
              <a:solidFill>
                <a:schemeClr val="accent1">
                  <a:lumMod val="75000"/>
                </a:schemeClr>
              </a:solidFill>
            </a:rPr>
            <a:t>utgt@uftgt.ru, ufatgt@samgups.ru</a:t>
          </a:r>
          <a:endParaRPr lang="ru-RU" sz="900" b="1" kern="1200" dirty="0" smtClean="0">
            <a:solidFill>
              <a:schemeClr val="accent1">
                <a:lumMod val="75000"/>
              </a:schemeClr>
            </a:solidFill>
          </a:endParaRPr>
        </a:p>
      </dsp:txBody>
      <dsp:txXfrm>
        <a:off x="1994280" y="3308073"/>
        <a:ext cx="1952737" cy="889869"/>
      </dsp:txXfrm>
    </dsp:sp>
    <dsp:sp modelId="{5BD794D9-0970-4D0A-88A5-976E293C0BBF}">
      <dsp:nvSpPr>
        <dsp:cNvPr id="0" name=""/>
        <dsp:cNvSpPr/>
      </dsp:nvSpPr>
      <dsp:spPr>
        <a:xfrm rot="9401734">
          <a:off x="1847637" y="2588075"/>
          <a:ext cx="12267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67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F6070-3562-42B2-B174-C4312518E860}">
      <dsp:nvSpPr>
        <dsp:cNvPr id="0" name=""/>
        <dsp:cNvSpPr/>
      </dsp:nvSpPr>
      <dsp:spPr>
        <a:xfrm>
          <a:off x="185799" y="2729641"/>
          <a:ext cx="1711878" cy="93959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Филиал в г.Саратове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Адрес: 410004, г. Саратов, Интернациональный </a:t>
          </a:r>
          <a:r>
            <a:rPr lang="ru-RU" sz="800" b="1" kern="1200" dirty="0" err="1" smtClean="0"/>
            <a:t>пр</a:t>
          </a:r>
          <a:r>
            <a:rPr lang="ru-RU" sz="800" b="1" kern="1200" dirty="0" smtClean="0"/>
            <a:t>, д. 1а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Контактные телефоны: (8452) 41-25-75   (канцелярия),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E-mail: </a:t>
          </a:r>
          <a:r>
            <a:rPr lang="en-US" sz="800" b="1" kern="1200" dirty="0" smtClean="0">
              <a:solidFill>
                <a:schemeClr val="accent1">
                  <a:lumMod val="75000"/>
                </a:schemeClr>
              </a:solidFill>
            </a:rPr>
            <a:t>sarstgt@gmail.com</a:t>
          </a:r>
          <a:endParaRPr lang="ru-RU" sz="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31666" y="2775508"/>
        <a:ext cx="1620144" cy="847860"/>
      </dsp:txXfrm>
    </dsp:sp>
    <dsp:sp modelId="{BF570500-9DFB-4CB1-9737-FE66E2E07306}">
      <dsp:nvSpPr>
        <dsp:cNvPr id="0" name=""/>
        <dsp:cNvSpPr/>
      </dsp:nvSpPr>
      <dsp:spPr>
        <a:xfrm rot="10640760">
          <a:off x="2079829" y="2010894"/>
          <a:ext cx="9450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501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C225C-E10A-422C-91B1-60798999EF61}">
      <dsp:nvSpPr>
        <dsp:cNvPr id="0" name=""/>
        <dsp:cNvSpPr/>
      </dsp:nvSpPr>
      <dsp:spPr>
        <a:xfrm>
          <a:off x="3613" y="1606031"/>
          <a:ext cx="2076723" cy="94974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Филиал в </a:t>
          </a:r>
          <a:r>
            <a:rPr lang="ru-RU" sz="1200" b="1" u="sng" kern="1200" dirty="0" err="1" smtClean="0"/>
            <a:t>г.Самаре</a:t>
          </a:r>
          <a:endParaRPr lang="ru-RU" sz="1200" b="1" u="sng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Адрес: 443030, г. Самара, Комсомольская пл., д. 24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Тел.: (846) 303-24-61, 303-24-65, 303-32-33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Факс: (846) 303-24-61, 303-24-83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E-mail: </a:t>
          </a:r>
          <a:r>
            <a:rPr lang="en-US" sz="800" b="1" kern="1200" dirty="0" smtClean="0">
              <a:solidFill>
                <a:schemeClr val="accent1">
                  <a:lumMod val="75000"/>
                </a:schemeClr>
              </a:solidFill>
            </a:rPr>
            <a:t>samtgt@samgups.ru</a:t>
          </a:r>
          <a:endParaRPr lang="ru-RU" sz="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9976" y="1652394"/>
        <a:ext cx="1983997" cy="857022"/>
      </dsp:txXfrm>
    </dsp:sp>
    <dsp:sp modelId="{5190B7DC-E9DF-4023-890D-927CBBD455E1}">
      <dsp:nvSpPr>
        <dsp:cNvPr id="0" name=""/>
        <dsp:cNvSpPr/>
      </dsp:nvSpPr>
      <dsp:spPr>
        <a:xfrm rot="12212348">
          <a:off x="2741773" y="1483275"/>
          <a:ext cx="2948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8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16365-C7C7-47C3-84DB-D2B4E131DDBD}">
      <dsp:nvSpPr>
        <dsp:cNvPr id="0" name=""/>
        <dsp:cNvSpPr/>
      </dsp:nvSpPr>
      <dsp:spPr>
        <a:xfrm>
          <a:off x="534965" y="386365"/>
          <a:ext cx="2219075" cy="110938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Филиал в г. Алатыре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  <a:r>
            <a:rPr lang="ru-RU" sz="800" b="1" kern="1200" dirty="0" smtClean="0"/>
            <a:t>Адрес: 429820, Республика Чувашия, г. Алатырь, ул. Первомайская, д. 48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Контактный телефон: (83531) 2-59-51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Сайт:  </a:t>
          </a:r>
          <a:r>
            <a:rPr lang="en-US" sz="800" b="1" kern="1200" dirty="0" smtClean="0"/>
            <a:t>http://www.atgt.narod.ru</a:t>
          </a:r>
          <a:endParaRPr lang="ru-RU" sz="8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E-mail: </a:t>
          </a:r>
          <a:r>
            <a:rPr lang="en-US" sz="800" b="1" kern="1200" dirty="0" smtClean="0">
              <a:solidFill>
                <a:schemeClr val="accent1">
                  <a:lumMod val="75000"/>
                </a:schemeClr>
              </a:solidFill>
            </a:rPr>
            <a:t>secretatgt@rambler.ru</a:t>
          </a:r>
          <a:r>
            <a:rPr lang="ru-RU" sz="800" b="1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endParaRPr lang="ru-RU" sz="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89121" y="440521"/>
        <a:ext cx="2110763" cy="1001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D979-7223-412E-8E93-23E965DA6500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B09A8-FDEC-4EDE-AB74-E50A373E3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1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919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1"/>
            <a:ext cx="2930574" cy="49919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4809CD5C-77D1-45CD-BD5E-0A1FE4BF665F}" type="datetimeFigureOut">
              <a:rPr lang="ru-RU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85252"/>
            <a:ext cx="5409562" cy="391405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30574" cy="4991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321"/>
            <a:ext cx="2930574" cy="49919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</a:defRPr>
            </a:lvl1pPr>
          </a:lstStyle>
          <a:p>
            <a:pPr>
              <a:defRPr/>
            </a:pPr>
            <a:fld id="{6854D72D-EFC7-4C35-B82A-A4474C60F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60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51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9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5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39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43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08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47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20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82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38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5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</a:t>
            </a:r>
            <a:r>
              <a:rPr lang="ru-RU" baseline="0" dirty="0" smtClean="0"/>
              <a:t> университет – это современный вуз, осуществляющий подготовку по программам бакалавриата (4 года обучения по очной форме) с возможностью продолжения обучения в магистратуре. Но также мы принимаем абитуриентов на программы специалитета, т.е. для 5 лет обучения по очной форме. Увеличенный срок обучения позволяет нашим студентам освоить больше знаний, получить больше навыков и умений.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06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25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05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51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0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8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6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0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Область деятельности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бакалавров экономики включает: экономические, финансовые, маркетинговые, производственно-экономические и аналитические службы организаций различных отраслей, сфер и форм собственности; академические и ведомственные научно-исследовательские организации.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Профиль «Экономика организаций и предприятий»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комбинацией финансово-экономического, социального и управленческого курсов, характеризующих деятельность организации, обладание которыми необходимо для получения статуса квалифицированного экономиста XXI 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учебном процессе кафедры «Экономика и финансы» используются активные и интерактивные формы проведения занятий.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Выпускники востребованы и работают в экономических, аналитических и финансовых службах организаций, кредитных и страховых учреждениях, научно-исследовательских учреждениях.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невозможно представить предприятие без бухгалтера. Среди первых лиц компаний почти всегда наряду с прочим руководством указывают главного бухгалтера.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Студенты профиля «Бухгалтерский учет, анализ и аудит» получают теоретическую и практическую подготовку в области бухгалтерского учета, экономического и финансового анализа, внутреннего и внешнего аудита, финансовых отношений и кредита, экономики предприятия и финансового менеджмента.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Выпускники могут работать в должности бухгалтера, финансового аналитика, заниматься аудиторской, консалтинговой деятельностью в организациях всех отраслей хозяйства.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Профиль «Финансы и кредит» направлен на подготовку кадров для работы в финансовых органах, банках, биржах, финансовых компаниях, инвестиционных фондах, государственных органах. Выпускники данного направления одинаково хорошо разбираются в финансовом менеджменте, страховании, кредитах, управлении финансами, ценообразовании.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Подготовку бакалавров осуществляет кафедра «Экономика и финансы». Возможности трудоустройства обширны: на предприятии выпускники направления могут вести профессиональную работу в качестве экономистов, финансовых аналитиков, специалистов планово-экономического отдела, инвестиционных консультантов, руководителей финансовых управлений, финансовых директоров, а также на других должностях, требующих знания инструментов и методов финансового менеджмента, основ организации денежно-кредитного регулирования, денежного и торгового оборота.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Объекты профессиональной деятельности: сопровождение сделок купли-продажи, выделение долей бизнеса, оформление прав собственности, консультирование при работе с ценными бумагами, при определении ущерба и размера его компенсации, определение стоимости пакетов акций, земельных участков и имущественных прав.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Выпускники профиля подготовки в своей профессии будут осуществлять сбор и обработку информации, а также проведение на её основе процедуры оценки имущества; подготовку отчетов по результатам оценки; консалтинговые процедуры.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Выпускники смогут работать в оценочных организациях и отделах специализируясь при этом в различных областях оценки: недвижимости, бизнеса, нематериальных активов, автотранспорта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9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3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6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4D72D-EFC7-4C35-B82A-A4474C60FC3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2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6424-B596-4F4C-BE53-2034F98AE682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B3A82-39EF-43D4-9822-DEB965A25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D639-B1EE-4A00-A152-5A5F3B836F27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8CCC-A871-421B-BCCE-5426921AC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BB5B8-EC95-4A91-9C35-2064FB4FB754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E0C1-D021-4678-A19B-060D443E1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8A21-AB21-4CD1-A879-A57AEFAD1D1D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FFC6-21E1-4222-AEB5-DB944525D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4069-61A7-4A7B-8D3D-1203D49ED667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BBB7-A380-43CF-AA21-DC9AACF63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3EF6A-46B5-4F18-9256-48CA36DCE501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C20F-3588-4DC3-9258-261E26745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8D6B-289A-4C37-A9E7-7D9CA413F714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F780-7E7D-47BC-98E0-589CFD5ED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68F6-7B4E-4927-9790-38AC6DBB9515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50280-1CEC-4ED2-B1F5-5A6382350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FFE5-7948-458B-97A9-5444F747F1E6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A314-4F8B-4D97-8713-6D12CB44D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5BCA-52E7-47B7-AD98-507F9225E607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6F30-8042-4A8A-A742-8F2867CB8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AF5F-9500-4B57-BAD1-FEFE50509397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73DF-5EC7-42D5-9691-CB98E31D0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BFE27A-FDB3-4DB2-8032-C4739618E91B}" type="datetime1">
              <a:rPr lang="ru-RU" smtClean="0"/>
              <a:pPr>
                <a:defRPr/>
              </a:pPr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B03A01-4929-40DD-A1FF-A61A7E61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mailto:rtitgt@samgups.ru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4067944" y="804863"/>
            <a:ext cx="4311228" cy="868362"/>
          </a:xfrm>
          <a:effectLst>
            <a:outerShdw blurRad="38100" dist="50800" dir="192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l" eaLnBrk="1" hangingPunct="1"/>
            <a:r>
              <a:rPr lang="ru-RU" sz="2000" spc="18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САМАРСКИЙ ГОСУДАРСТВЕННЫЙ </a:t>
            </a:r>
            <a:r>
              <a:rPr lang="ru-RU" sz="2000" spc="1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/>
            </a:r>
            <a:br>
              <a:rPr lang="ru-RU" sz="2000" spc="1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</a:br>
            <a:r>
              <a:rPr lang="ru-RU" sz="2000" spc="1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УНИВЕРСИТЕТ ПУТЕЙ СООБЩЕНИЯ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0" y="195263"/>
            <a:ext cx="8204200" cy="533400"/>
          </a:xfrm>
          <a:effectLst>
            <a:outerShdw blurRad="38100" dist="50800" dir="192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ФЕДЕРАЛЬНОЕ АГЕНТСТВО ЖЕЛЕЗНОДОРОЖНОГО ТРАНСПОРТА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56650" y="411163"/>
            <a:ext cx="0" cy="10556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089025"/>
            <a:ext cx="23336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2971800" y="819150"/>
            <a:ext cx="6048375" cy="0"/>
          </a:xfrm>
          <a:prstGeom prst="line">
            <a:avLst/>
          </a:prstGeom>
          <a:ln w="381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081338" y="6396038"/>
            <a:ext cx="5761037" cy="0"/>
          </a:xfrm>
          <a:prstGeom prst="line">
            <a:avLst/>
          </a:prstGeom>
          <a:ln w="381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5725" y="6586538"/>
            <a:ext cx="874871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Заголовок 1"/>
          <p:cNvSpPr txBox="1">
            <a:spLocks/>
          </p:cNvSpPr>
          <p:nvPr/>
        </p:nvSpPr>
        <p:spPr bwMode="auto">
          <a:xfrm>
            <a:off x="5220072" y="2276872"/>
            <a:ext cx="3792320" cy="327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50800" dir="1920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ru-RU" sz="4800" baseline="0" dirty="0" smtClean="0">
                <a:solidFill>
                  <a:schemeClr val="bg1"/>
                </a:solidFill>
                <a:cs typeface="Arial" charset="0"/>
              </a:rPr>
              <a:t>СамГУПС – надежный путь в будущее!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5033356" cy="335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00113"/>
            <a:ext cx="1800000" cy="2700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1520" y="900113"/>
            <a:ext cx="6599238" cy="872703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82563" lvl="0" indent="-182563" algn="ctr">
              <a:defRPr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Факультет "</a:t>
            </a:r>
            <a:r>
              <a:rPr lang="ru-RU" sz="2800" b="1" dirty="0">
                <a:solidFill>
                  <a:schemeClr val="bg1"/>
                </a:solidFill>
              </a:rPr>
              <a:t>Эксплуатация железных дорог и логистика"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10</a:t>
            </a:fld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444000" y="3600000"/>
            <a:ext cx="2700000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baseline="0" dirty="0" smtClean="0"/>
              <a:t>ДЕКАН:</a:t>
            </a:r>
          </a:p>
          <a:p>
            <a:pPr algn="ctr"/>
            <a:r>
              <a:rPr lang="ru-RU" sz="2400" baseline="0" dirty="0" smtClean="0"/>
              <a:t>к.т.н</a:t>
            </a:r>
            <a:r>
              <a:rPr lang="ru-RU" sz="2400" baseline="0" dirty="0"/>
              <a:t>., </a:t>
            </a:r>
            <a:r>
              <a:rPr lang="ru-RU" sz="2400" baseline="0" dirty="0" smtClean="0"/>
              <a:t>доцент Романова Поли</a:t>
            </a:r>
            <a:r>
              <a:rPr lang="ru-RU" sz="2400" baseline="0" dirty="0"/>
              <a:t>на </a:t>
            </a:r>
            <a:r>
              <a:rPr lang="ru-RU" sz="2400" baseline="0" dirty="0" smtClean="0"/>
              <a:t>Борисовна</a:t>
            </a:r>
          </a:p>
          <a:p>
            <a:pPr algn="ctr"/>
            <a:r>
              <a:rPr lang="ru-RU" sz="2000" baseline="0" dirty="0" smtClean="0"/>
              <a:t> тел</a:t>
            </a:r>
            <a:r>
              <a:rPr lang="ru-RU" sz="2000" baseline="0" dirty="0"/>
              <a:t>.: </a:t>
            </a:r>
            <a:r>
              <a:rPr lang="ru-RU" sz="2000" baseline="0" dirty="0" smtClean="0"/>
              <a:t>(</a:t>
            </a:r>
            <a:r>
              <a:rPr lang="ru-RU" sz="2000" baseline="0" dirty="0"/>
              <a:t>846) 255-68-49 </a:t>
            </a:r>
          </a:p>
          <a:p>
            <a:pPr algn="ctr"/>
            <a:r>
              <a:rPr lang="en-US" sz="1600" baseline="0" dirty="0"/>
              <a:t>e-mail: </a:t>
            </a:r>
            <a:r>
              <a:rPr lang="ru-RU" sz="1600" baseline="0" dirty="0" smtClean="0"/>
              <a:t/>
            </a:r>
            <a:br>
              <a:rPr lang="ru-RU" sz="1600" baseline="0" dirty="0" smtClean="0"/>
            </a:br>
            <a:r>
              <a:rPr lang="en-US" sz="1600" baseline="0" dirty="0" smtClean="0"/>
              <a:t>pbromanova@samgups.ru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56089" y="2247437"/>
            <a:ext cx="44761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Эксплуатация железных дорог</a:t>
            </a:r>
            <a:endParaRPr lang="ru-RU" sz="2400" baseline="0" dirty="0">
              <a:latin typeface="+mn-lt"/>
              <a:cs typeface="Times New Roman" panose="02020603050405020304" pitchFamily="18" charset="0"/>
            </a:endParaRPr>
          </a:p>
          <a:p>
            <a:endParaRPr lang="ru-RU" sz="2400" baseline="0" dirty="0" smtClean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Техносферная безопасность</a:t>
            </a:r>
          </a:p>
          <a:p>
            <a:endParaRPr lang="ru-RU" sz="2400" baseline="0" dirty="0" smtClean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Технология транспортных процессов</a:t>
            </a:r>
          </a:p>
          <a:p>
            <a:endParaRPr lang="ru-RU" sz="2400" baseline="0" dirty="0" smtClean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Менеджмент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04" y="1892303"/>
            <a:ext cx="2049133" cy="1352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76" y="3387494"/>
            <a:ext cx="2039261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04" y="4810913"/>
            <a:ext cx="2047942" cy="13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64" y="3259352"/>
            <a:ext cx="2871605" cy="18020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753"/>
          <a:stretch/>
        </p:blipFill>
        <p:spPr>
          <a:xfrm>
            <a:off x="264464" y="4808989"/>
            <a:ext cx="2884549" cy="1586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26" y="882699"/>
            <a:ext cx="1800000" cy="2700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1520" y="900113"/>
            <a:ext cx="6599238" cy="872703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82563" lvl="0" indent="-182563" algn="ctr">
              <a:defRPr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Факультет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" </a:t>
            </a:r>
            <a:r>
              <a:rPr lang="ru-RU" sz="2800" b="1" dirty="0">
                <a:solidFill>
                  <a:schemeClr val="bg1"/>
                </a:solidFill>
              </a:rPr>
              <a:t>Экономика и управление персоналом"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11</a:t>
            </a:fld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312368" y="3938554"/>
            <a:ext cx="2699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aseline="0" dirty="0" smtClean="0">
                <a:latin typeface="+mn-lt"/>
                <a:cs typeface="Times New Roman" panose="02020603050405020304" pitchFamily="18" charset="0"/>
              </a:rPr>
              <a:t>Экономика</a:t>
            </a:r>
          </a:p>
          <a:p>
            <a:r>
              <a:rPr lang="ru-RU" sz="2600" baseline="0" dirty="0" smtClean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baseline="0" dirty="0" smtClean="0">
                <a:latin typeface="+mn-lt"/>
                <a:cs typeface="Times New Roman" panose="02020603050405020304" pitchFamily="18" charset="0"/>
              </a:rPr>
              <a:t>Управление персоналом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807355"/>
            <a:ext cx="2884549" cy="15496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069" y="1810878"/>
            <a:ext cx="3524163" cy="19553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000" y="3600000"/>
            <a:ext cx="2700000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baseline="0" dirty="0" smtClean="0"/>
              <a:t>ДЕКАН:</a:t>
            </a:r>
          </a:p>
          <a:p>
            <a:pPr algn="ctr"/>
            <a:r>
              <a:rPr lang="ru-RU" sz="2400" baseline="0" dirty="0" smtClean="0"/>
              <a:t>к.э.н</a:t>
            </a:r>
            <a:r>
              <a:rPr lang="ru-RU" sz="2400" baseline="0" dirty="0"/>
              <a:t>., </a:t>
            </a:r>
            <a:r>
              <a:rPr lang="ru-RU" sz="2400" baseline="0" dirty="0" smtClean="0"/>
              <a:t>доцент </a:t>
            </a:r>
          </a:p>
          <a:p>
            <a:pPr algn="ctr"/>
            <a:r>
              <a:rPr lang="ru-RU" sz="2400" baseline="0" dirty="0" smtClean="0"/>
              <a:t>Кремнёв </a:t>
            </a:r>
            <a:r>
              <a:rPr lang="ru-RU" sz="2400" baseline="0" dirty="0"/>
              <a:t>Аркадий </a:t>
            </a:r>
            <a:r>
              <a:rPr lang="ru-RU" sz="2400" baseline="0" dirty="0" smtClean="0"/>
              <a:t>Александрович </a:t>
            </a:r>
          </a:p>
          <a:p>
            <a:pPr algn="ctr"/>
            <a:r>
              <a:rPr lang="ru-RU" sz="2000" baseline="0" dirty="0" smtClean="0"/>
              <a:t>тел</a:t>
            </a:r>
            <a:r>
              <a:rPr lang="ru-RU" sz="2000" baseline="0" dirty="0"/>
              <a:t>.: (846) 255-68-83 </a:t>
            </a:r>
          </a:p>
          <a:p>
            <a:pPr algn="ctr"/>
            <a:r>
              <a:rPr lang="en-US" sz="1600" baseline="0" dirty="0" smtClean="0"/>
              <a:t>e-mail: a.kremnyov@samgups.ru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972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368" y="2246797"/>
            <a:ext cx="3563438" cy="254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65" y="1943835"/>
            <a:ext cx="796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Содержимое 4"/>
          <p:cNvSpPr>
            <a:spLocks noGrp="1"/>
          </p:cNvSpPr>
          <p:nvPr>
            <p:ph idx="1"/>
          </p:nvPr>
        </p:nvSpPr>
        <p:spPr>
          <a:xfrm>
            <a:off x="4167028" y="2204864"/>
            <a:ext cx="4653444" cy="3973412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ru-RU" sz="2600" dirty="0" smtClean="0">
                <a:cs typeface="Arial" pitchFamily="34" charset="0"/>
              </a:rPr>
              <a:t>   Университет осуществляет прием по договорам о целевом обучении с ОАО «РЖД» и его дочерними предприятиями, </a:t>
            </a:r>
            <a:endParaRPr lang="ru-RU" sz="2600" dirty="0">
              <a:cs typeface="Arial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None/>
            </a:pPr>
            <a:r>
              <a:rPr lang="ru-RU" sz="2600" dirty="0" smtClean="0">
                <a:cs typeface="Arial" pitchFamily="34" charset="0"/>
              </a:rPr>
              <a:t>МП «Самарский метрополитен» и МП «Трамвайно-троллейбусное управление»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Целевое обучение</a:t>
            </a:r>
            <a:endParaRPr lang="ru-RU" sz="24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65" y="1943835"/>
            <a:ext cx="796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3" name="Содержимое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278298"/>
              </p:ext>
            </p:extLst>
          </p:nvPr>
        </p:nvGraphicFramePr>
        <p:xfrm>
          <a:off x="628650" y="2078850"/>
          <a:ext cx="78867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8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Предметы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Минимальные баллы</a:t>
                      </a:r>
                      <a:endParaRPr lang="ru-RU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для специальностей «Системы обеспечения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движения поездов» и «Эксплуатация железных дорог»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для всех остальных специальностей и направлений подготовки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Русский язык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Математика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Физика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Обществознание*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42*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66555" y="5769260"/>
            <a:ext cx="872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0" dirty="0" smtClean="0">
                <a:latin typeface="Arial" pitchFamily="34" charset="0"/>
                <a:ea typeface="Calibri"/>
                <a:cs typeface="Arial" pitchFamily="34" charset="0"/>
              </a:rPr>
              <a:t>* - для направлений «Экономика», «Менеджмент», «Управление персоналом»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13</a:t>
            </a:fld>
            <a:endParaRPr lang="ru-RU" sz="1100" dirty="0"/>
          </a:p>
        </p:txBody>
      </p:sp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Правила приема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Филиалы среднего профессионального образования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0380"/>
            <a:ext cx="6664364" cy="2401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917199829"/>
              </p:ext>
            </p:extLst>
          </p:nvPr>
        </p:nvGraphicFramePr>
        <p:xfrm>
          <a:off x="791581" y="2143322"/>
          <a:ext cx="7812867" cy="424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endParaRPr lang="ru-RU" baseline="0" dirty="0">
              <a:solidFill>
                <a:srgbClr val="000F22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14</a:t>
            </a:fld>
            <a:endParaRPr lang="ru-RU" sz="11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76256" y="4869161"/>
            <a:ext cx="1728192" cy="9398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b="1" u="sng" baseline="0" dirty="0" smtClean="0"/>
          </a:p>
          <a:p>
            <a:r>
              <a:rPr lang="ru-RU" sz="1200" b="1" u="sng" baseline="0" dirty="0" smtClean="0"/>
              <a:t>Филиал в г.Ртищево</a:t>
            </a:r>
          </a:p>
          <a:p>
            <a:r>
              <a:rPr lang="ru-RU" sz="1200" b="1" dirty="0" smtClean="0"/>
              <a:t>Адрес</a:t>
            </a:r>
            <a:r>
              <a:rPr lang="ru-RU" sz="1200" b="1" dirty="0"/>
              <a:t>: 412031 Саратовская обл., г. Ртищево,  ул. 22 партсъезда, дом 3</a:t>
            </a:r>
          </a:p>
          <a:p>
            <a:r>
              <a:rPr lang="ru-RU" sz="1200" b="1" dirty="0"/>
              <a:t>Контактный телефон: (84540) 4 52 35</a:t>
            </a:r>
          </a:p>
          <a:p>
            <a:r>
              <a:rPr lang="ru-RU" sz="1200" b="1" dirty="0"/>
              <a:t>E-</a:t>
            </a:r>
            <a:r>
              <a:rPr lang="ru-RU" sz="1200" b="1" dirty="0" err="1"/>
              <a:t>mail</a:t>
            </a:r>
            <a:r>
              <a:rPr lang="ru-RU" sz="1200" b="1" dirty="0"/>
              <a:t>: </a:t>
            </a:r>
            <a:r>
              <a:rPr lang="ru-RU" sz="1200" b="1" u="sng" dirty="0">
                <a:hlinkClick r:id="rId10"/>
              </a:rPr>
              <a:t>rtitgt@samgups.ru</a:t>
            </a:r>
            <a:endParaRPr lang="ru-RU" sz="1200" b="1" dirty="0"/>
          </a:p>
          <a:p>
            <a:r>
              <a:rPr lang="ru-RU" sz="800" b="1" dirty="0"/>
              <a:t/>
            </a:r>
            <a:br>
              <a:rPr lang="ru-RU" sz="800" b="1" dirty="0"/>
            </a:br>
            <a:endParaRPr lang="ru-RU" sz="8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52120" y="4501605"/>
            <a:ext cx="1224136" cy="51157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71600" y="1741578"/>
            <a:ext cx="7859139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Если по баллам Вы набрали меньше минимального значения, то у Вас есть возможность поступить в железнодорожные техникумы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33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65" y="1943835"/>
            <a:ext cx="796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15</a:t>
            </a:fld>
            <a:endParaRPr lang="ru-RU" sz="1100" dirty="0"/>
          </a:p>
        </p:txBody>
      </p:sp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Правила приема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708061"/>
              </p:ext>
            </p:extLst>
          </p:nvPr>
        </p:nvGraphicFramePr>
        <p:xfrm>
          <a:off x="323529" y="1893441"/>
          <a:ext cx="8507210" cy="42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7">
                  <a:extLst>
                    <a:ext uri="{9D8B030D-6E8A-4147-A177-3AD203B41FA5}">
                      <a16:colId xmlns:a16="http://schemas.microsoft.com/office/drawing/2014/main" xmlns="" val="201110244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190780012"/>
                    </a:ext>
                  </a:extLst>
                </a:gridCol>
                <a:gridCol w="2098499">
                  <a:extLst>
                    <a:ext uri="{9D8B030D-6E8A-4147-A177-3AD203B41FA5}">
                      <a16:colId xmlns:a16="http://schemas.microsoft.com/office/drawing/2014/main" xmlns="" val="3612465870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 </a:t>
                      </a:r>
                      <a:b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бюджетных мест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с оплатой обучения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019834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Наземные 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транспортно-технологические средства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122807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Подвижной 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состав железных </a:t>
                      </a: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дорог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80153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Эксплуатация 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железных дорог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56189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Системы </a:t>
                      </a: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обеспечения движения </a:t>
                      </a: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поездов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29585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Строительство железных дорог, мостов и транспортных тоннелей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78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0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65" y="1943835"/>
            <a:ext cx="796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16</a:t>
            </a:fld>
            <a:endParaRPr lang="ru-RU" sz="1100" dirty="0"/>
          </a:p>
        </p:txBody>
      </p:sp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Правила приема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238984"/>
              </p:ext>
            </p:extLst>
          </p:nvPr>
        </p:nvGraphicFramePr>
        <p:xfrm>
          <a:off x="323529" y="1893441"/>
          <a:ext cx="8507210" cy="42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7">
                  <a:extLst>
                    <a:ext uri="{9D8B030D-6E8A-4147-A177-3AD203B41FA5}">
                      <a16:colId xmlns:a16="http://schemas.microsoft.com/office/drawing/2014/main" xmlns="" val="201110244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190780012"/>
                    </a:ext>
                  </a:extLst>
                </a:gridCol>
                <a:gridCol w="2098499">
                  <a:extLst>
                    <a:ext uri="{9D8B030D-6E8A-4147-A177-3AD203B41FA5}">
                      <a16:colId xmlns:a16="http://schemas.microsoft.com/office/drawing/2014/main" xmlns="" val="3612465870"/>
                    </a:ext>
                  </a:extLst>
                </a:gridCol>
              </a:tblGrid>
              <a:tr h="11520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подготовки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 </a:t>
                      </a:r>
                      <a:b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бюджетных мест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мест с оплатой обучения</a:t>
                      </a:r>
                      <a:endParaRPr lang="ru-RU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4000" marR="5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019834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Информатика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вычислительная техника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122807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Информационные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системы и технологии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80153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Электроэнергетика и электротехника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650543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Мехатроника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 робототехника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03591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Техносферная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безопасность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6414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Технология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транспортных процессов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78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7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8779" y="3975675"/>
            <a:ext cx="3466650" cy="176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" y="4537746"/>
            <a:ext cx="3664086" cy="2320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360000" y="2159999"/>
            <a:ext cx="8399199" cy="4284000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7325" marR="0" lvl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Индивидуальные достижения,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за которые начисляются  дополнительные конкурсные баллы:</a:t>
            </a:r>
          </a:p>
          <a:p>
            <a:pPr marL="360000" lvl="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медаль за успехи в учении или аттестат с отличием 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8 баллов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диплом СПО с отличием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8 баллов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;</a:t>
            </a:r>
            <a:endParaRPr lang="ru-RU" sz="2000" baseline="0" dirty="0">
              <a:latin typeface="Arial" pitchFamily="34" charset="0"/>
              <a:cs typeface="Arial" pitchFamily="34" charset="0"/>
            </a:endParaRP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>
                <a:latin typeface="Arial" pitchFamily="34" charset="0"/>
                <a:cs typeface="Arial" pitchFamily="34" charset="0"/>
              </a:rPr>
              <a:t>победа (занятие призового места) в ол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импиаде «Экспресс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надежды», проводимой СамГУПС 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8 баллов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результативное участие в очном туре олимпиады </a:t>
            </a:r>
            <a:br>
              <a:rPr lang="ru-RU" sz="2000" baseline="0" dirty="0" smtClean="0">
                <a:latin typeface="Arial" pitchFamily="34" charset="0"/>
                <a:cs typeface="Arial" pitchFamily="34" charset="0"/>
              </a:rPr>
            </a:b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«Экспресс надежды»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6 баллов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>
                <a:latin typeface="Arial" pitchFamily="34" charset="0"/>
                <a:cs typeface="Arial" pitchFamily="34" charset="0"/>
              </a:rPr>
              <a:t>участие в научных конференциях 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и научно-исследовательских конкурсах 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до 8  баллов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Правила приема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76" y="2174293"/>
            <a:ext cx="2793444" cy="185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76" y="4028381"/>
            <a:ext cx="2834368" cy="188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360000" y="2160000"/>
            <a:ext cx="5472608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45720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Индивидуальные достижения, </a:t>
            </a:r>
            <a:r>
              <a:rPr lang="en-US" sz="2000" b="1" baseline="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baseline="0" dirty="0"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за которые начисляются  дополнительные конкурсные баллы: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статус чемпиона и призера Олимпийских игр, Паралимпийских игр и </a:t>
            </a:r>
            <a:r>
              <a:rPr lang="ru-RU" sz="2000" baseline="0" dirty="0" err="1" smtClean="0">
                <a:latin typeface="Arial" pitchFamily="34" charset="0"/>
                <a:cs typeface="Arial" pitchFamily="34" charset="0"/>
              </a:rPr>
              <a:t>Сурдлимпийских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 игр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10 баллов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>
                <a:latin typeface="Arial" pitchFamily="34" charset="0"/>
                <a:cs typeface="Arial" pitchFamily="34" charset="0"/>
              </a:rPr>
              <a:t>наличие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baseline="0" dirty="0" smtClean="0">
                <a:latin typeface="Arial" pitchFamily="34" charset="0"/>
                <a:cs typeface="Arial" pitchFamily="34" charset="0"/>
              </a:rPr>
              <a:t>золотого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 знака отличия </a:t>
            </a:r>
            <a:r>
              <a:rPr lang="en-US" sz="2000" baseline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aseline="0" dirty="0" smtClean="0">
                <a:latin typeface="Arial" pitchFamily="34" charset="0"/>
                <a:cs typeface="Arial" pitchFamily="34" charset="0"/>
              </a:rPr>
            </a:b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«Готов к труду и обороне» 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2 балла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60000" indent="-72000" eaLnBrk="0" hangingPunct="0">
              <a:lnSpc>
                <a:spcPct val="120000"/>
              </a:lnSpc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000" baseline="0" dirty="0">
                <a:latin typeface="Arial" pitchFamily="34" charset="0"/>
                <a:cs typeface="Arial" pitchFamily="34" charset="0"/>
              </a:rPr>
              <a:t>волонтерская деятельност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ь 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baseline="0" dirty="0" smtClean="0">
                <a:latin typeface="Arial" pitchFamily="34" charset="0"/>
                <a:cs typeface="Arial" pitchFamily="34" charset="0"/>
              </a:rPr>
              <a:t>2 балла</a:t>
            </a:r>
            <a:r>
              <a:rPr lang="ru-RU" sz="2000" baseline="0" dirty="0">
                <a:latin typeface="Arial" pitchFamily="34" charset="0"/>
                <a:cs typeface="Arial" pitchFamily="34" charset="0"/>
              </a:rPr>
              <a:t>.</a:t>
            </a:r>
            <a:endParaRPr lang="ru-RU" sz="2000" baseline="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Правила приема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683568" y="1873202"/>
            <a:ext cx="7793955" cy="41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aseline="0" dirty="0" smtClean="0"/>
              <a:t>Олимпиада «Паруса надежды</a:t>
            </a:r>
            <a:r>
              <a:rPr lang="ru-RU" sz="2400" baseline="0" dirty="0"/>
              <a:t>» </a:t>
            </a:r>
            <a:r>
              <a:rPr lang="ru-RU" sz="2400" baseline="0" dirty="0" smtClean="0"/>
              <a:t>включена в перечень олимпиад школьников по физике! </a:t>
            </a:r>
          </a:p>
          <a:p>
            <a:endParaRPr lang="ru-RU" sz="2400" baseline="0" dirty="0" smtClean="0"/>
          </a:p>
          <a:p>
            <a:r>
              <a:rPr lang="ru-RU" sz="2200" baseline="0" dirty="0" smtClean="0"/>
              <a:t>А значит, её призеры и победители смогут либо поступить в любой вуз вне конкурса, либо получить 100 баллов по физике (при условии, что ЕГЭ по физике будет не менее 75 баллов). </a:t>
            </a:r>
          </a:p>
          <a:p>
            <a:endParaRPr lang="ru-RU" sz="2200" baseline="0" dirty="0"/>
          </a:p>
          <a:p>
            <a:r>
              <a:rPr lang="ru-RU" sz="2200" baseline="0" dirty="0" smtClean="0"/>
              <a:t>График проведения оли</a:t>
            </a:r>
            <a:r>
              <a:rPr lang="ru-RU" sz="2200" baseline="0" dirty="0"/>
              <a:t>м</a:t>
            </a:r>
            <a:r>
              <a:rPr lang="ru-RU" sz="2200" baseline="0" dirty="0" smtClean="0"/>
              <a:t>пиады утверждается в Москве и будет размещен на сайте </a:t>
            </a:r>
            <a:r>
              <a:rPr lang="en-US" sz="2200" baseline="0" dirty="0" smtClean="0"/>
              <a:t>samgups.ru</a:t>
            </a:r>
            <a:r>
              <a:rPr lang="ru-RU" sz="2200" baseline="0" dirty="0" smtClean="0"/>
              <a:t> (дата начала – 15 декабря 2017 г.).</a:t>
            </a:r>
          </a:p>
          <a:p>
            <a:endParaRPr lang="ru-RU" sz="2200" baseline="0" dirty="0" smtClean="0"/>
          </a:p>
          <a:p>
            <a:pPr algn="ctr"/>
            <a:r>
              <a:rPr lang="ru-RU" sz="2200" b="1" baseline="0" dirty="0" smtClean="0"/>
              <a:t>УЧАСТВУЙ И ПОСТУПАЙ!</a:t>
            </a:r>
            <a:endParaRPr lang="en-US" sz="2200" b="1" baseline="0" dirty="0" smtClean="0"/>
          </a:p>
          <a:p>
            <a:endParaRPr lang="en-US" sz="2200" baseline="0" dirty="0"/>
          </a:p>
          <a:p>
            <a:endParaRPr lang="ru-RU" sz="3200" baseline="0" dirty="0" smtClean="0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Паруса надежды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93" y="5001790"/>
            <a:ext cx="1889904" cy="1537122"/>
          </a:xfrm>
          <a:prstGeom prst="rect">
            <a:avLst/>
          </a:prstGeom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565" y="1943835"/>
            <a:ext cx="7965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Содержимое 4"/>
          <p:cNvSpPr>
            <a:spLocks noGrp="1"/>
          </p:cNvSpPr>
          <p:nvPr>
            <p:ph idx="1"/>
          </p:nvPr>
        </p:nvSpPr>
        <p:spPr>
          <a:xfrm>
            <a:off x="755576" y="1844824"/>
            <a:ext cx="7992888" cy="4511526"/>
          </a:xfrm>
        </p:spPr>
        <p:txBody>
          <a:bodyPr/>
          <a:lstStyle/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Программы среднего профессионального образования (техникум)</a:t>
            </a:r>
          </a:p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14 профилей подготовки бакалавров (4 года обучения)</a:t>
            </a:r>
          </a:p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10 программ магистратуры</a:t>
            </a:r>
          </a:p>
          <a:p>
            <a:pPr marL="539750" lvl="0" indent="-539750">
              <a:lnSpc>
                <a:spcPct val="114000"/>
              </a:lnSpc>
              <a:spcBef>
                <a:spcPts val="1800"/>
              </a:spcBef>
              <a:buClr>
                <a:srgbClr val="4472C4">
                  <a:lumMod val="50000"/>
                </a:srgbClr>
              </a:buClr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2200" dirty="0">
                <a:solidFill>
                  <a:prstClr val="black"/>
                </a:solidFill>
                <a:cs typeface="Arial" pitchFamily="34" charset="0"/>
              </a:rPr>
              <a:t> 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специализаций (5 лет обучения)</a:t>
            </a:r>
          </a:p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Очная и заочная формы обучения </a:t>
            </a:r>
          </a:p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Второе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высшее образование</a:t>
            </a:r>
          </a:p>
          <a:p>
            <a:pPr marL="539750" indent="-539750">
              <a:lnSpc>
                <a:spcPct val="114000"/>
              </a:lnSpc>
              <a:spcBef>
                <a:spcPts val="1800"/>
              </a:spcBef>
              <a:buClr>
                <a:schemeClr val="accent5">
                  <a:lumMod val="50000"/>
                </a:schemeClr>
              </a:buClr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Аспирантура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800" b="1" baseline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4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образовательные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программы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7" y="1844824"/>
            <a:ext cx="2782505" cy="2763315"/>
          </a:xfrm>
          <a:prstGeom prst="rect">
            <a:avLst/>
          </a:prstGeom>
        </p:spPr>
      </p:pic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3216315" y="1873202"/>
            <a:ext cx="5261208" cy="41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baseline="0" dirty="0" smtClean="0"/>
              <a:t>Олимпиада </a:t>
            </a:r>
            <a:r>
              <a:rPr lang="ru-RU" sz="2200" baseline="0" dirty="0"/>
              <a:t>«Экспресс надежды</a:t>
            </a:r>
            <a:r>
              <a:rPr lang="ru-RU" sz="2200" baseline="0" dirty="0" smtClean="0"/>
              <a:t>»</a:t>
            </a:r>
            <a:br>
              <a:rPr lang="ru-RU" sz="2200" baseline="0" dirty="0" smtClean="0"/>
            </a:br>
            <a:r>
              <a:rPr lang="ru-RU" sz="2200" baseline="0" dirty="0" smtClean="0"/>
              <a:t>по физике и математике</a:t>
            </a:r>
            <a:br>
              <a:rPr lang="ru-RU" sz="2200" baseline="0" dirty="0" smtClean="0"/>
            </a:br>
            <a:r>
              <a:rPr lang="ru-RU" sz="2200" baseline="0" dirty="0" smtClean="0"/>
              <a:t>для учащихся </a:t>
            </a:r>
            <a:r>
              <a:rPr lang="ru-RU" sz="2200" baseline="0" dirty="0"/>
              <a:t>9-11 </a:t>
            </a:r>
            <a:r>
              <a:rPr lang="ru-RU" sz="2200" baseline="0" dirty="0" smtClean="0"/>
              <a:t>классов:</a:t>
            </a:r>
          </a:p>
          <a:p>
            <a:pPr indent="352425"/>
            <a:endParaRPr lang="ru-RU" sz="1000" baseline="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baseline="0" dirty="0" smtClean="0"/>
              <a:t>победителям </a:t>
            </a:r>
            <a:r>
              <a:rPr lang="ru-RU" sz="2200" baseline="0" dirty="0"/>
              <a:t>и призерам олимпиады </a:t>
            </a:r>
            <a:r>
              <a:rPr lang="ru-RU" sz="2200" baseline="0" dirty="0" smtClean="0"/>
              <a:t>(не более 10% от числа участников по каждому предмету) – </a:t>
            </a:r>
            <a:br>
              <a:rPr lang="ru-RU" sz="2200" baseline="0" dirty="0" smtClean="0"/>
            </a:br>
            <a:r>
              <a:rPr lang="ru-RU" sz="3200" baseline="0" dirty="0" smtClean="0"/>
              <a:t>8 баллов!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Экспресс надежды - 2018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Содержимое 4"/>
          <p:cNvSpPr txBox="1">
            <a:spLocks/>
          </p:cNvSpPr>
          <p:nvPr/>
        </p:nvSpPr>
        <p:spPr bwMode="auto">
          <a:xfrm>
            <a:off x="916682" y="4869160"/>
            <a:ext cx="79037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200" baseline="0" dirty="0" smtClean="0"/>
              <a:t>участникам заключительного этапа, решившим одну или более задач</a:t>
            </a:r>
            <a:r>
              <a:rPr lang="ru-RU" sz="2200" baseline="0" dirty="0"/>
              <a:t>, – </a:t>
            </a:r>
            <a:r>
              <a:rPr lang="ru-RU" sz="2200" baseline="0" dirty="0" smtClean="0"/>
              <a:t/>
            </a:r>
            <a:br>
              <a:rPr lang="ru-RU" sz="2200" baseline="0" dirty="0" smtClean="0"/>
            </a:br>
            <a:r>
              <a:rPr lang="ru-RU" sz="2200" baseline="0" dirty="0" smtClean="0"/>
              <a:t>			</a:t>
            </a:r>
            <a:r>
              <a:rPr lang="ru-RU" sz="3200" baseline="0" dirty="0" smtClean="0"/>
              <a:t>6 </a:t>
            </a:r>
            <a:r>
              <a:rPr lang="ru-RU" sz="3200" baseline="0" dirty="0"/>
              <a:t>баллов!</a:t>
            </a:r>
          </a:p>
        </p:txBody>
      </p:sp>
    </p:spTree>
    <p:extLst>
      <p:ext uri="{BB962C8B-B14F-4D97-AF65-F5344CB8AC3E}">
        <p14:creationId xmlns:p14="http://schemas.microsoft.com/office/powerpoint/2010/main" val="27280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4"/>
          <p:cNvSpPr txBox="1">
            <a:spLocks/>
          </p:cNvSpPr>
          <p:nvPr/>
        </p:nvSpPr>
        <p:spPr bwMode="auto">
          <a:xfrm>
            <a:off x="331590" y="2060409"/>
            <a:ext cx="6598999" cy="475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aseline="0" dirty="0" smtClean="0"/>
              <a:t>Олимпиада </a:t>
            </a:r>
            <a:r>
              <a:rPr lang="ru-RU" sz="2200" baseline="0" dirty="0"/>
              <a:t>проводится в два </a:t>
            </a:r>
            <a:r>
              <a:rPr lang="ru-RU" sz="2200" baseline="0" dirty="0" smtClean="0"/>
              <a:t>этапа:</a:t>
            </a:r>
            <a:r>
              <a:rPr lang="ru-RU" sz="2200" baseline="0" dirty="0"/>
              <a:t> </a:t>
            </a:r>
            <a:br>
              <a:rPr lang="ru-RU" sz="2200" baseline="0" dirty="0"/>
            </a:br>
            <a:endParaRPr lang="ru-RU" sz="2200" baseline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aseline="0" dirty="0" smtClean="0"/>
              <a:t>1 этап – отборочный (дистанционный);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aseline="0" dirty="0"/>
              <a:t>2 этап </a:t>
            </a:r>
            <a:r>
              <a:rPr lang="ru-RU" sz="2200" baseline="0" dirty="0" smtClean="0"/>
              <a:t>– заключительный (очный). </a:t>
            </a:r>
            <a:endParaRPr lang="ru-RU" sz="2200" baseline="0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aseline="0" dirty="0" smtClean="0"/>
              <a:t>Задания </a:t>
            </a:r>
            <a:r>
              <a:rPr lang="ru-RU" sz="2200" baseline="0" dirty="0"/>
              <a:t>и регистрационные листы для участия в отборочном этапе можно </a:t>
            </a:r>
            <a:r>
              <a:rPr lang="ru-RU" sz="2200" baseline="0" dirty="0" smtClean="0"/>
              <a:t>будет скачать </a:t>
            </a:r>
            <a:r>
              <a:rPr lang="ru-RU" sz="2200" baseline="0" dirty="0"/>
              <a:t>на сайте </a:t>
            </a:r>
            <a:r>
              <a:rPr lang="ru-RU" sz="2200" baseline="0" dirty="0" smtClean="0"/>
              <a:t>samgups.ru, следите за информацией на официальном сайте!</a:t>
            </a:r>
            <a:r>
              <a:rPr lang="ru-RU" sz="2200" baseline="0" dirty="0"/>
              <a:t/>
            </a:r>
            <a:br>
              <a:rPr lang="ru-RU" sz="2200" baseline="0" dirty="0"/>
            </a:br>
            <a:endParaRPr lang="ru-RU" sz="2200" baseline="0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200" b="1" baseline="0" dirty="0"/>
              <a:t>УЧАСТВУЙ И ПОСТУПАЙ!</a:t>
            </a:r>
            <a:endParaRPr lang="en-US" sz="2200" b="1" baseline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200" baseline="0" dirty="0"/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schemeClr val="bg1"/>
                </a:solidFill>
                <a:latin typeface="Arial" charset="0"/>
                <a:cs typeface="Arial" charset="0"/>
              </a:rPr>
              <a:t>Экспресс надежды - </a:t>
            </a: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2018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81887"/>
            <a:ext cx="2765731" cy="274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ижний колонтитул 15"/>
          <p:cNvSpPr txBox="1">
            <a:spLocks/>
          </p:cNvSpPr>
          <p:nvPr/>
        </p:nvSpPr>
        <p:spPr bwMode="auto">
          <a:xfrm>
            <a:off x="6732240" y="233645"/>
            <a:ext cx="2088037" cy="30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rgbClr val="000F2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231740" y="954590"/>
            <a:ext cx="6599238" cy="784692"/>
          </a:xfrm>
          <a:prstGeom prst="rect">
            <a:avLst/>
          </a:prstGeom>
          <a:solidFill>
            <a:srgbClr val="AE0E02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aseline="0" dirty="0" smtClean="0">
                <a:solidFill>
                  <a:srgbClr val="FFFF99"/>
                </a:solidFill>
                <a:cs typeface="Arial" charset="0"/>
              </a:rPr>
              <a:t>Правила приема - 2016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17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Выше балл – больше стипендия!</a:t>
            </a:r>
            <a:endParaRPr lang="ru-RU" sz="2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0" y="1772816"/>
            <a:ext cx="8656549" cy="158417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73245"/>
              </p:ext>
            </p:extLst>
          </p:nvPr>
        </p:nvGraphicFramePr>
        <p:xfrm>
          <a:off x="1455173" y="2708920"/>
          <a:ext cx="6255048" cy="3605036"/>
        </p:xfrm>
        <a:graphic>
          <a:graphicData uri="http://schemas.openxmlformats.org/drawingml/2006/table">
            <a:tbl>
              <a:tblPr/>
              <a:tblGrid>
                <a:gridCol w="3127524">
                  <a:extLst>
                    <a:ext uri="{9D8B030D-6E8A-4147-A177-3AD203B41FA5}">
                      <a16:colId xmlns:a16="http://schemas.microsoft.com/office/drawing/2014/main" xmlns="" val="2070735858"/>
                    </a:ext>
                  </a:extLst>
                </a:gridCol>
                <a:gridCol w="3127524">
                  <a:extLst>
                    <a:ext uri="{9D8B030D-6E8A-4147-A177-3AD203B41FA5}">
                      <a16:colId xmlns:a16="http://schemas.microsoft.com/office/drawing/2014/main" xmlns="" val="4204400050"/>
                    </a:ext>
                  </a:extLst>
                </a:gridCol>
              </a:tblGrid>
              <a:tr h="4603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Сумма баллов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ЕГЭ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Размер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</a:rPr>
                        <a:t>стипендии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</a:rPr>
                        <a:t>тыс.руб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4335219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190-199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</a:rPr>
                        <a:t>3,484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067789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200-209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</a:rPr>
                        <a:t>3,984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30724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210-219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</a:rPr>
                        <a:t>4,484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5878368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220-229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</a:rPr>
                        <a:t>4,984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5486128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230-239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</a:rPr>
                        <a:t>5,484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042741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240-249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</a:rPr>
                        <a:t>5,984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7703296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250-259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</a:rPr>
                        <a:t>6,484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4432115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260-269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</a:rPr>
                        <a:t>6,984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693930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270-279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</a:rPr>
                        <a:t>7,484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4776435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280-289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</a:rPr>
                        <a:t>7,984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1506201"/>
                  </a:ext>
                </a:extLst>
              </a:tr>
              <a:tr h="2674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290-300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C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</a:rPr>
                        <a:t>8,484</a:t>
                      </a:r>
                    </a:p>
                  </a:txBody>
                  <a:tcPr marL="72522" marR="72522" marT="36261" marB="3626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511493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4625" y="182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0" y="195263"/>
            <a:ext cx="8204200" cy="533400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charset="0"/>
              </a:rPr>
              <a:t>ФЕДЕРАЛЬНОЕ АГЕНТСТВО ЖЕЛЕЗНОДОРОЖНОГО ТРАНСПОРТА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56650" y="411163"/>
            <a:ext cx="0" cy="1055687"/>
          </a:xfrm>
          <a:prstGeom prst="line">
            <a:avLst/>
          </a:prstGeom>
          <a:ln w="25400">
            <a:solidFill>
              <a:srgbClr val="E774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971800" y="819150"/>
            <a:ext cx="6048375" cy="0"/>
          </a:xfrm>
          <a:prstGeom prst="line">
            <a:avLst/>
          </a:prstGeom>
          <a:ln w="381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081338" y="6396038"/>
            <a:ext cx="5761037" cy="0"/>
          </a:xfrm>
          <a:prstGeom prst="line">
            <a:avLst/>
          </a:prstGeom>
          <a:ln w="381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5725" y="6586538"/>
            <a:ext cx="8748713" cy="0"/>
          </a:xfrm>
          <a:prstGeom prst="line">
            <a:avLst/>
          </a:prstGeom>
          <a:ln w="25400">
            <a:solidFill>
              <a:srgbClr val="E774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1580" y="2078850"/>
            <a:ext cx="7695855" cy="145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Делайте правильный выбор –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8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выбирайте СамГУПС!</a:t>
            </a:r>
            <a:endParaRPr kumimoji="0" lang="ru-RU" sz="5800" b="1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Нижний колонтитул 15"/>
          <p:cNvSpPr txBox="1">
            <a:spLocks/>
          </p:cNvSpPr>
          <p:nvPr/>
        </p:nvSpPr>
        <p:spPr bwMode="auto">
          <a:xfrm>
            <a:off x="2987824" y="4037739"/>
            <a:ext cx="5499611" cy="201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Приемная комиссия СамГУПС: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ул. Свободы, 2В, ауд.5110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prkom@samgups.ru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(846) 255-68-75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8-800-775-23-25</a:t>
            </a:r>
          </a:p>
        </p:txBody>
      </p:sp>
      <p:pic>
        <p:nvPicPr>
          <p:cNvPr id="17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268760"/>
            <a:ext cx="3072320" cy="6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323528" y="5977167"/>
            <a:ext cx="2475354" cy="4586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samgups.ru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3131840" y="1313765"/>
            <a:ext cx="5355595" cy="765085"/>
          </a:xfrm>
        </p:spPr>
        <p:txBody>
          <a:bodyPr/>
          <a:lstStyle/>
          <a:p>
            <a:pPr algn="r" eaLnBrk="1" hangingPunct="1">
              <a:lnSpc>
                <a:spcPct val="150000"/>
              </a:lnSpc>
            </a:pPr>
            <a:r>
              <a:rPr lang="ru-RU" sz="2000" b="1" spc="6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САМАРСКИЙ ГОСУДАРСТВЕННЫЙ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УНИВЕРСИТЕТ ПУТЕЙ СООБЩЕНИЯ</a:t>
            </a:r>
          </a:p>
        </p:txBody>
      </p:sp>
      <p:sp>
        <p:nvSpPr>
          <p:cNvPr id="5122" name="AutoShape 2" descr="https://mail.yandex.ru/message_part/blob?_uid=6777525&amp;hid=1.1.3&amp;ids=2060000006375709194&amp;name=blob&amp;yandex_class=yandex_inline_content_80929.14856869.31234568430215197111525712609_1.1.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4" name="AutoShape 4" descr="https://mail.yandex.ru/message_part/blob?_uid=6777525&amp;hid=1.1.3&amp;ids=2060000006375709194&amp;name=blob&amp;yandex_class=yandex_inline_content_80929.14856869.31234568430215197111525712609_1.1.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1" y="4047198"/>
            <a:ext cx="2006765" cy="200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:push dir="u"/>
      </p:transition>
    </mc:Choice>
    <mc:Fallback xmlns=""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 smtClean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  <a:endParaRPr lang="ru-RU" baseline="0" dirty="0">
              <a:solidFill>
                <a:srgbClr val="000F22"/>
              </a:solidFill>
              <a:cs typeface="Arial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449839"/>
              </p:ext>
            </p:extLst>
          </p:nvPr>
        </p:nvGraphicFramePr>
        <p:xfrm>
          <a:off x="432000" y="1988840"/>
          <a:ext cx="8280000" cy="4284096"/>
        </p:xfrm>
        <a:graphic>
          <a:graphicData uri="http://schemas.openxmlformats.org/drawingml/2006/table">
            <a:tbl>
              <a:tblPr/>
              <a:tblGrid>
                <a:gridCol w="57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Специальности</a:t>
                      </a:r>
                      <a:b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(очно – 5 лет, заочно – 5,5 лет)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Вступительные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испытания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18256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Наземные транспортно-технологические средства</a:t>
                      </a: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Математика</a:t>
                      </a:r>
                      <a:br>
                        <a:rPr lang="ru-RU" sz="20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(обязательно –профильная!)</a:t>
                      </a:r>
                    </a:p>
                    <a:p>
                      <a:pPr marL="72000" inden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Физика</a:t>
                      </a:r>
                    </a:p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Русский язык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Подвижной состав железных дорог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Эксплуатация железных дорог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Системы обеспечения движения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поездов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6574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Строительство железных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дорог, мостов и транспортных тоннелей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333447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defRPr/>
            </a:pPr>
            <a:r>
              <a:rPr lang="ru-RU" sz="2400" dirty="0">
                <a:solidFill>
                  <a:prstClr val="white"/>
                </a:solidFill>
                <a:latin typeface="Arial" charset="0"/>
                <a:cs typeface="Arial" charset="0"/>
              </a:rPr>
              <a:t>Сведения о специальностях</a:t>
            </a:r>
            <a:endParaRPr lang="ru-RU" sz="24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8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 smtClean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  <a:endParaRPr lang="ru-RU" baseline="0" dirty="0">
              <a:solidFill>
                <a:srgbClr val="000F22"/>
              </a:solidFill>
              <a:cs typeface="Arial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996536"/>
              </p:ext>
            </p:extLst>
          </p:nvPr>
        </p:nvGraphicFramePr>
        <p:xfrm>
          <a:off x="432000" y="1988840"/>
          <a:ext cx="8280000" cy="4282176"/>
        </p:xfrm>
        <a:graphic>
          <a:graphicData uri="http://schemas.openxmlformats.org/drawingml/2006/table">
            <a:tbl>
              <a:tblPr/>
              <a:tblGrid>
                <a:gridCol w="57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Направления и профили подготовки  </a:t>
                      </a:r>
                      <a:b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(очно – 4 года)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Вступительные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испытания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Техносферная безопасность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1" u="sng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Математика</a:t>
                      </a:r>
                      <a:br>
                        <a:rPr lang="ru-RU" sz="2000" b="1" u="sng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(обязательно –профильная!)</a:t>
                      </a:r>
                    </a:p>
                    <a:p>
                      <a:pPr marL="72000" inden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Физика</a:t>
                      </a:r>
                    </a:p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Русский язык</a:t>
                      </a: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Транспортная логистика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Стандартизация и метрология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Электрический транспорт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6574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Наземные транспортно-технологические комплексы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433344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Эксплуатация транспортно-технологических машин и комплексов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Сведения о направлениях подготовки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технического бакалавриата</a:t>
            </a:r>
            <a:endParaRPr lang="ru-RU" sz="24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7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 smtClean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  <a:endParaRPr lang="ru-RU" baseline="0" dirty="0">
              <a:solidFill>
                <a:srgbClr val="000F22"/>
              </a:solidFill>
              <a:cs typeface="Arial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98865"/>
              </p:ext>
            </p:extLst>
          </p:nvPr>
        </p:nvGraphicFramePr>
        <p:xfrm>
          <a:off x="432000" y="1988840"/>
          <a:ext cx="8280000" cy="4284096"/>
        </p:xfrm>
        <a:graphic>
          <a:graphicData uri="http://schemas.openxmlformats.org/drawingml/2006/table">
            <a:tbl>
              <a:tblPr/>
              <a:tblGrid>
                <a:gridCol w="57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Направления и профили подготовки  </a:t>
                      </a:r>
                      <a:b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(очно – 4 года)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Вступительные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испытания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Информатика и вычислительная техника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Математика</a:t>
                      </a:r>
                      <a:br>
                        <a:rPr lang="ru-RU" sz="20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(обязательно –профильная!)</a:t>
                      </a:r>
                    </a:p>
                    <a:p>
                      <a:pPr marL="72000" indent="0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Физика</a:t>
                      </a:r>
                    </a:p>
                    <a:p>
                      <a:pPr marL="72000" indent="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2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Русский язык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marL="18256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Информационные системы и технологии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0000">
                <a:tc>
                  <a:txBody>
                    <a:bodyPr/>
                    <a:lstStyle/>
                    <a:p>
                      <a:pPr marL="182563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Мехатроника и робототехника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Сведения о направлениях подготовки </a:t>
            </a: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технического бакалавриата</a:t>
            </a:r>
            <a:endParaRPr lang="ru-RU" sz="24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6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87628"/>
              </p:ext>
            </p:extLst>
          </p:nvPr>
        </p:nvGraphicFramePr>
        <p:xfrm>
          <a:off x="432000" y="1990800"/>
          <a:ext cx="8280000" cy="4309668"/>
        </p:xfrm>
        <a:graphic>
          <a:graphicData uri="http://schemas.openxmlformats.org/drawingml/2006/table">
            <a:tbl>
              <a:tblPr/>
              <a:tblGrid>
                <a:gridCol w="57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Направления и профили подготовки </a:t>
                      </a: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/>
                      </a:r>
                      <a:b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2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(очно – 4 года, заочно – 4,5 года)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Вступительные</a:t>
                      </a:r>
                      <a:r>
                        <a:rPr lang="ru-RU" sz="2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испытания</a:t>
                      </a:r>
                      <a:endParaRPr lang="ru-RU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762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Экономика: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Математика</a:t>
                      </a:r>
                      <a:b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(обязательно –профильная!)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Обществознание</a:t>
                      </a:r>
                    </a:p>
                    <a:p>
                      <a:pPr marL="720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 Русский язык</a:t>
                      </a: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540000" indent="-252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Финансы и кредит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0353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540000" indent="-252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Экономика предприятий и организаций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540000" indent="-252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Бухгалтерский учет, анализ и аудит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17621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Менеджмент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540000" indent="-252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Логистика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6213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Управление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персоналом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540000" indent="-2520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Управление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человеческими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ресурсами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9683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232025" y="900113"/>
            <a:ext cx="6599238" cy="819150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hangingPunct="1">
              <a:defRPr/>
            </a:pPr>
            <a:r>
              <a:rPr lang="ru-RU" sz="24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Сведения о направлениях подготовки гуманитарного бакалавриата</a:t>
            </a:r>
            <a:endParaRPr lang="ru-RU" sz="2400" dirty="0">
              <a:solidFill>
                <a:prstClr val="white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1520" y="900113"/>
            <a:ext cx="6599238" cy="872703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82563" lvl="0" indent="-182563" algn="ctr">
              <a:defRPr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Факультет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"</a:t>
            </a:r>
            <a:r>
              <a:rPr lang="ru-RU" sz="2800" b="1" dirty="0">
                <a:solidFill>
                  <a:schemeClr val="bg1"/>
                </a:solidFill>
              </a:rPr>
              <a:t>Подвижной состав и путевые машины"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7</a:t>
            </a:fld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807518" y="1746096"/>
            <a:ext cx="505514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Подвижной состав железных дорог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aseline="0" dirty="0">
                <a:latin typeface="+mn-lt"/>
                <a:cs typeface="Times New Roman" panose="02020603050405020304" pitchFamily="18" charset="0"/>
              </a:rPr>
              <a:t>Наземные транспортно-технологические средства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aseline="0" dirty="0">
                <a:latin typeface="+mn-lt"/>
                <a:cs typeface="Times New Roman" panose="02020603050405020304" pitchFamily="18" charset="0"/>
              </a:rPr>
              <a:t>Электроэнергетика и электротехника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aseline="0" dirty="0">
                <a:latin typeface="+mn-lt"/>
                <a:cs typeface="Times New Roman" panose="02020603050405020304" pitchFamily="18" charset="0"/>
              </a:rPr>
              <a:t>Наземные транспортно-технологические комплексы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aseline="0" dirty="0">
                <a:latin typeface="+mn-lt"/>
                <a:cs typeface="Times New Roman" panose="02020603050405020304" pitchFamily="18" charset="0"/>
              </a:rPr>
              <a:t>Эксплуатация транспортно-технологических машин и </a:t>
            </a: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комплексов</a:t>
            </a:r>
            <a:endParaRPr lang="ru-RU" sz="2400" baseline="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23" y="1809659"/>
            <a:ext cx="1569995" cy="87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79" y="4443797"/>
            <a:ext cx="1562367" cy="87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10" y="900113"/>
            <a:ext cx="1800000" cy="2700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7" y="3600000"/>
            <a:ext cx="2700000" cy="27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baseline="0" dirty="0" smtClean="0"/>
              <a:t>ДЕКАН:</a:t>
            </a:r>
          </a:p>
          <a:p>
            <a:pPr algn="ctr"/>
            <a:r>
              <a:rPr lang="ru-RU" sz="2400" baseline="0" dirty="0" smtClean="0"/>
              <a:t>к.т.н</a:t>
            </a:r>
            <a:r>
              <a:rPr lang="ru-RU" sz="2400" baseline="0" dirty="0"/>
              <a:t>., </a:t>
            </a:r>
            <a:r>
              <a:rPr lang="ru-RU" sz="2400" baseline="0" dirty="0" smtClean="0"/>
              <a:t>доцент </a:t>
            </a:r>
            <a:br>
              <a:rPr lang="ru-RU" sz="2400" baseline="0" dirty="0" smtClean="0"/>
            </a:br>
            <a:r>
              <a:rPr lang="ru-RU" sz="2400" baseline="0" dirty="0" smtClean="0"/>
              <a:t>Панченко Валерий Николаевич</a:t>
            </a:r>
          </a:p>
          <a:p>
            <a:pPr algn="ctr"/>
            <a:r>
              <a:rPr lang="ru-RU" sz="2000" baseline="0" dirty="0" smtClean="0"/>
              <a:t>тел</a:t>
            </a:r>
            <a:r>
              <a:rPr lang="ru-RU" sz="2000" baseline="0" dirty="0"/>
              <a:t>.: (846) 255-68-67</a:t>
            </a:r>
          </a:p>
          <a:p>
            <a:pPr algn="ctr"/>
            <a:r>
              <a:rPr lang="en-US" sz="1600" baseline="0" dirty="0"/>
              <a:t>e-mail: v.panchenko@samgups.ru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301" y="2682328"/>
            <a:ext cx="1569995" cy="89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079" y="3576399"/>
            <a:ext cx="1569995" cy="86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289" y="5325259"/>
            <a:ext cx="1562367" cy="919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1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508" y="3284983"/>
            <a:ext cx="2432518" cy="1499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00113"/>
            <a:ext cx="1800000" cy="270000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1520" y="900113"/>
            <a:ext cx="6599238" cy="872703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82563" lvl="0" indent="-182563" algn="ctr">
              <a:defRPr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Факультет "</a:t>
            </a:r>
            <a:r>
              <a:rPr lang="ru-RU" sz="2800" b="1" dirty="0">
                <a:solidFill>
                  <a:schemeClr val="bg1"/>
                </a:solidFill>
              </a:rPr>
              <a:t>Системы обеспечения движения поездов"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8</a:t>
            </a:fld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802144" y="2772281"/>
            <a:ext cx="450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Системы обеспечения движения поездов</a:t>
            </a:r>
            <a:endParaRPr lang="en-US" sz="2400" baseline="0" dirty="0" smtClean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aseline="0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aseline="0" dirty="0" smtClean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aseline="0" dirty="0">
                <a:latin typeface="+mn-lt"/>
                <a:cs typeface="Times New Roman" panose="02020603050405020304" pitchFamily="18" charset="0"/>
              </a:rPr>
              <a:t>Стандартизация и </a:t>
            </a: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метрология</a:t>
            </a:r>
            <a:endParaRPr lang="ru-RU" sz="2400" baseline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000" y="3600000"/>
            <a:ext cx="2700000" cy="27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baseline="0" dirty="0" smtClean="0"/>
              <a:t>ДЕКАН:</a:t>
            </a:r>
          </a:p>
          <a:p>
            <a:pPr algn="ctr"/>
            <a:r>
              <a:rPr lang="ru-RU" sz="2400" baseline="0" dirty="0" smtClean="0"/>
              <a:t>к.т.н</a:t>
            </a:r>
            <a:r>
              <a:rPr lang="ru-RU" sz="2400" baseline="0" dirty="0"/>
              <a:t>., </a:t>
            </a:r>
            <a:r>
              <a:rPr lang="ru-RU" sz="2400" baseline="0" dirty="0" smtClean="0"/>
              <a:t>доцент Тепляков </a:t>
            </a:r>
            <a:r>
              <a:rPr lang="ru-RU" sz="2400" baseline="0" dirty="0"/>
              <a:t>Валерий </a:t>
            </a:r>
            <a:r>
              <a:rPr lang="ru-RU" sz="2400" baseline="0" dirty="0" smtClean="0"/>
              <a:t>Борисович</a:t>
            </a:r>
          </a:p>
          <a:p>
            <a:pPr algn="ctr"/>
            <a:r>
              <a:rPr lang="ru-RU" sz="2000" baseline="0" dirty="0" smtClean="0"/>
              <a:t>тел</a:t>
            </a:r>
            <a:r>
              <a:rPr lang="ru-RU" sz="2000" baseline="0" dirty="0"/>
              <a:t>.: (846) 255-67-10 </a:t>
            </a:r>
          </a:p>
          <a:p>
            <a:pPr algn="ctr"/>
            <a:r>
              <a:rPr lang="en-US" sz="1600" baseline="0" dirty="0"/>
              <a:t>e-mail: teplyakov@samgups.ru</a:t>
            </a:r>
            <a:endParaRPr lang="ru-RU" sz="16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508" y="4784054"/>
            <a:ext cx="2432518" cy="1506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508" y="1796396"/>
            <a:ext cx="2438828" cy="148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7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03" y="900113"/>
            <a:ext cx="1800000" cy="2700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1520" y="900113"/>
            <a:ext cx="6599238" cy="872703"/>
          </a:xfrm>
          <a:prstGeom prst="rect">
            <a:avLst/>
          </a:prstGeom>
          <a:solidFill>
            <a:srgbClr val="1F4E79"/>
          </a:solidFill>
          <a:ln w="381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82563" lvl="0" indent="-182563" algn="ctr">
              <a:defRPr/>
            </a:pP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Факультет "</a:t>
            </a:r>
            <a:r>
              <a:rPr lang="ru-RU" sz="2800" b="1" dirty="0">
                <a:solidFill>
                  <a:schemeClr val="bg1"/>
                </a:solidFill>
              </a:rPr>
              <a:t>Строительство железных дорог и информационные технологии"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13776" y="231823"/>
            <a:ext cx="8716963" cy="514350"/>
            <a:chOff x="108007" y="216137"/>
            <a:chExt cx="8716193" cy="51467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7059" y="730808"/>
              <a:ext cx="8568568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2236657" y="541778"/>
              <a:ext cx="6587543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 flipH="1">
            <a:off x="1833563" y="6373813"/>
            <a:ext cx="6983412" cy="0"/>
          </a:xfrm>
          <a:prstGeom prst="line">
            <a:avLst/>
          </a:prstGeom>
          <a:ln w="25400">
            <a:solidFill>
              <a:srgbClr val="0098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5"/>
          <p:cNvSpPr txBox="1">
            <a:spLocks/>
          </p:cNvSpPr>
          <p:nvPr/>
        </p:nvSpPr>
        <p:spPr bwMode="auto">
          <a:xfrm>
            <a:off x="2465391" y="223144"/>
            <a:ext cx="4041824" cy="3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 baseline="0" dirty="0">
                <a:solidFill>
                  <a:srgbClr val="000F22"/>
                </a:solidFill>
                <a:cs typeface="Arial" charset="0"/>
              </a:rPr>
              <a:t>СамГУПС – достойный выбор!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2FFC6-21E1-4222-AEB5-DB944525D5B1}" type="slidenum">
              <a:rPr lang="ru-RU" sz="1400" smtClean="0"/>
              <a:pPr>
                <a:defRPr/>
              </a:pPr>
              <a:t>9</a:t>
            </a:fld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444000" y="3600000"/>
            <a:ext cx="2700000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2400" b="1" baseline="0" dirty="0" smtClean="0"/>
              <a:t>ДЕКАН:</a:t>
            </a:r>
          </a:p>
          <a:p>
            <a:pPr algn="ctr"/>
            <a:r>
              <a:rPr lang="ru-RU" sz="2400" baseline="0" dirty="0" smtClean="0"/>
              <a:t>к.т.н</a:t>
            </a:r>
            <a:r>
              <a:rPr lang="ru-RU" sz="2400" baseline="0" dirty="0"/>
              <a:t>., </a:t>
            </a:r>
            <a:r>
              <a:rPr lang="ru-RU" sz="2400" baseline="0" dirty="0" smtClean="0"/>
              <a:t>доцент Чертыковцева</a:t>
            </a:r>
          </a:p>
          <a:p>
            <a:pPr algn="ctr"/>
            <a:r>
              <a:rPr lang="ru-RU" sz="2400" baseline="0" dirty="0"/>
              <a:t>Наталья </a:t>
            </a:r>
            <a:r>
              <a:rPr lang="ru-RU" sz="2400" baseline="0" dirty="0" smtClean="0"/>
              <a:t>Валерьевна</a:t>
            </a:r>
          </a:p>
          <a:p>
            <a:pPr algn="ctr"/>
            <a:r>
              <a:rPr lang="ru-RU" sz="1600" baseline="0" dirty="0" smtClean="0"/>
              <a:t> </a:t>
            </a:r>
            <a:r>
              <a:rPr lang="ru-RU" sz="2000" baseline="0" dirty="0" smtClean="0"/>
              <a:t>тел.: (</a:t>
            </a:r>
            <a:r>
              <a:rPr lang="ru-RU" sz="2000" baseline="0" dirty="0"/>
              <a:t>846) 255-67-20</a:t>
            </a:r>
          </a:p>
          <a:p>
            <a:pPr algn="ctr"/>
            <a:r>
              <a:rPr lang="en-US" sz="1600" baseline="0" dirty="0" smtClean="0"/>
              <a:t>e-mail:</a:t>
            </a:r>
            <a:endParaRPr lang="ru-RU" sz="1600" baseline="0" dirty="0" smtClean="0"/>
          </a:p>
          <a:p>
            <a:pPr algn="ctr"/>
            <a:r>
              <a:rPr lang="en-US" sz="1600" baseline="0" dirty="0" smtClean="0"/>
              <a:t>chertykovtseva@samgups.ru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381129" y="1772816"/>
            <a:ext cx="41260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Строительство железных дорог, мостов и транспортных тоннелей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Информационные системы</a:t>
            </a:r>
            <a:br>
              <a:rPr lang="ru-RU" sz="2400" baseline="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и технологии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Информатика</a:t>
            </a:r>
            <a:br>
              <a:rPr lang="ru-RU" sz="2400" baseline="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и вычислительная техника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aseline="0" dirty="0" smtClean="0">
                <a:latin typeface="+mn-lt"/>
                <a:cs typeface="Times New Roman" panose="02020603050405020304" pitchFamily="18" charset="0"/>
              </a:rPr>
              <a:t>Мехатроника и робототехника</a:t>
            </a:r>
          </a:p>
          <a:p>
            <a:endParaRPr lang="ru-RU" sz="2800" baseline="0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4" y="3270436"/>
            <a:ext cx="2063791" cy="13744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839" y="1885421"/>
            <a:ext cx="2066570" cy="13246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231" y="4705319"/>
            <a:ext cx="2058540" cy="14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4398</TotalTime>
  <Words>1538</Words>
  <Application>Microsoft Office PowerPoint</Application>
  <PresentationFormat>Экран (4:3)</PresentationFormat>
  <Paragraphs>365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Тема Office</vt:lpstr>
      <vt:lpstr>САМАРСКИЙ ГОСУДАРСТВЕННЫЙ  УНИВЕРСИТЕТ ПУТЕЙ СООБЩЕНИЯ</vt:lpstr>
      <vt:lpstr> Основные образовательные программы</vt:lpstr>
      <vt:lpstr>Сведения о специальностях</vt:lpstr>
      <vt:lpstr>Сведения о направлениях подготовки  технического бакалавриата</vt:lpstr>
      <vt:lpstr>Сведения о направлениях подготовки  технического бакалавриата</vt:lpstr>
      <vt:lpstr>Сведения о направлениях подготовки гуманитарного бакалавриата</vt:lpstr>
      <vt:lpstr>•  Факультет  "Подвижной состав и путевые машины" </vt:lpstr>
      <vt:lpstr>•  Факультет "Системы обеспечения движения поездов" </vt:lpstr>
      <vt:lpstr>•  Факультет "Строительство железных дорог и информационные технологии" </vt:lpstr>
      <vt:lpstr>•  Факультет "Эксплуатация железных дорог и логистика" </vt:lpstr>
      <vt:lpstr>•  Факультет  " Экономика и управление персоналом" </vt:lpstr>
      <vt:lpstr>Целевое обучение</vt:lpstr>
      <vt:lpstr>Правила приема - 2018</vt:lpstr>
      <vt:lpstr>Филиалы среднего профессионального образования</vt:lpstr>
      <vt:lpstr>Правила приема - 2018</vt:lpstr>
      <vt:lpstr>Правила приема - 2018</vt:lpstr>
      <vt:lpstr>Правила приема - 2018</vt:lpstr>
      <vt:lpstr>Правила приема - 2018</vt:lpstr>
      <vt:lpstr>Паруса надежды - 2018</vt:lpstr>
      <vt:lpstr>Экспресс надежды - 2018</vt:lpstr>
      <vt:lpstr>Экспресс надежды - 2018</vt:lpstr>
      <vt:lpstr>Выше балл – больше стипендия!</vt:lpstr>
      <vt:lpstr>САМАРСКИЙ ГОСУДАРСТВЕННЫЙ УНИВЕРСИТЕТ ПУТЕЙ СООБЩЕНИЯ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Комолов Александр Александрович</cp:lastModifiedBy>
  <cp:revision>529</cp:revision>
  <cp:lastPrinted>2016-05-22T06:30:55Z</cp:lastPrinted>
  <dcterms:created xsi:type="dcterms:W3CDTF">2015-09-24T04:55:13Z</dcterms:created>
  <dcterms:modified xsi:type="dcterms:W3CDTF">2018-01-25T06:10:44Z</dcterms:modified>
</cp:coreProperties>
</file>